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41"/>
  </p:notesMasterIdLst>
  <p:sldIdLst>
    <p:sldId id="256" r:id="rId5"/>
    <p:sldId id="263" r:id="rId6"/>
    <p:sldId id="278" r:id="rId7"/>
    <p:sldId id="279" r:id="rId8"/>
    <p:sldId id="280" r:id="rId9"/>
    <p:sldId id="281" r:id="rId10"/>
    <p:sldId id="282" r:id="rId11"/>
    <p:sldId id="283" r:id="rId12"/>
    <p:sldId id="284" r:id="rId13"/>
    <p:sldId id="285" r:id="rId14"/>
    <p:sldId id="286" r:id="rId15"/>
    <p:sldId id="289" r:id="rId16"/>
    <p:sldId id="290" r:id="rId17"/>
    <p:sldId id="292" r:id="rId18"/>
    <p:sldId id="294" r:id="rId19"/>
    <p:sldId id="296" r:id="rId20"/>
    <p:sldId id="315" r:id="rId21"/>
    <p:sldId id="316" r:id="rId22"/>
    <p:sldId id="317" r:id="rId23"/>
    <p:sldId id="322" r:id="rId24"/>
    <p:sldId id="318" r:id="rId25"/>
    <p:sldId id="297" r:id="rId26"/>
    <p:sldId id="323" r:id="rId27"/>
    <p:sldId id="301" r:id="rId28"/>
    <p:sldId id="302" r:id="rId29"/>
    <p:sldId id="303" r:id="rId30"/>
    <p:sldId id="304" r:id="rId31"/>
    <p:sldId id="288" r:id="rId32"/>
    <p:sldId id="305" r:id="rId33"/>
    <p:sldId id="306" r:id="rId34"/>
    <p:sldId id="307" r:id="rId35"/>
    <p:sldId id="308" r:id="rId36"/>
    <p:sldId id="319" r:id="rId37"/>
    <p:sldId id="320" r:id="rId38"/>
    <p:sldId id="321" r:id="rId39"/>
    <p:sldId id="276" r:id="rId4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2E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9C2D66-ACD9-8C2F-3528-62CC8AFC161D}" v="1091" dt="2025-01-23T20:07:30.653"/>
    <p1510:client id="{16B246A1-234C-EB9D-369B-A2293F2411A4}" v="343" dt="2025-01-23T05:08:03.314"/>
    <p1510:client id="{1BB353D4-B8AB-5612-390B-849B9AD49CA2}" v="897" dt="2025-01-23T00:18:44.184"/>
    <p1510:client id="{39E0B7F3-FADB-CE00-4CE0-F6B44DBF5EF3}" v="262" dt="2025-01-23T04:50:26.988"/>
    <p1510:client id="{4A722E65-BE7C-61F0-C444-4F3BA55671CC}" v="348" dt="2025-01-23T22:34:38.467"/>
    <p1510:client id="{C7C9F715-114D-FD5B-2273-1ACD925FB003}" v="25" dt="2025-01-23T12:42:04.9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74005" autoAdjust="0"/>
  </p:normalViewPr>
  <p:slideViewPr>
    <p:cSldViewPr showGuides="1">
      <p:cViewPr varScale="1">
        <p:scale>
          <a:sx n="109" d="100"/>
          <a:sy n="109" d="100"/>
        </p:scale>
        <p:origin x="1686" y="96"/>
      </p:cViewPr>
      <p:guideLst>
        <p:guide orient="horz" pos="1620"/>
        <p:guide pos="2880"/>
      </p:guideLst>
    </p:cSldViewPr>
  </p:slideViewPr>
  <p:notesTextViewPr>
    <p:cViewPr>
      <p:scale>
        <a:sx n="1" d="1"/>
        <a:sy n="1" d="1"/>
      </p:scale>
      <p:origin x="0" y="0"/>
    </p:cViewPr>
  </p:notesTextViewPr>
  <p:gridSpacing cx="370801" cy="370801"/>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notesMaster" Target="notesMasters/notesMaster1.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jpeg>
</file>

<file path=ppt/media/image22.jpeg>
</file>

<file path=ppt/media/image23.png>
</file>

<file path=ppt/media/image24.png>
</file>

<file path=ppt/media/image25.jpeg>
</file>

<file path=ppt/media/image26.png>
</file>

<file path=ppt/media/image27.jpeg>
</file>

<file path=ppt/media/image28.jpeg>
</file>

<file path=ppt/media/image29.jpeg>
</file>

<file path=ppt/media/image3.png>
</file>

<file path=ppt/media/image30.png>
</file>

<file path=ppt/media/image4.svg>
</file>

<file path=ppt/media/image5.png>
</file>

<file path=ppt/media/image6.sv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Los </a:t>
            </a:r>
            <a:r>
              <a:rPr lang="en-US" dirty="0" err="1"/>
              <a:t>símbolos</a:t>
            </a:r>
            <a:r>
              <a:rPr lang="en-US" dirty="0"/>
              <a:t> </a:t>
            </a:r>
            <a:r>
              <a:rPr lang="en-US" dirty="0" err="1"/>
              <a:t>pueden</a:t>
            </a:r>
            <a:r>
              <a:rPr lang="en-US" dirty="0"/>
              <a:t> ser </a:t>
            </a:r>
            <a:r>
              <a:rPr lang="en-US" dirty="0" err="1"/>
              <a:t>operados</a:t>
            </a:r>
            <a:r>
              <a:rPr lang="en-US" dirty="0"/>
              <a:t> </a:t>
            </a:r>
            <a:r>
              <a:rPr lang="en-US" dirty="0" err="1"/>
              <a:t>mediante</a:t>
            </a:r>
            <a:r>
              <a:rPr lang="en-US" dirty="0"/>
              <a:t> </a:t>
            </a:r>
            <a:r>
              <a:rPr lang="en-US" dirty="0" err="1"/>
              <a:t>reglas</a:t>
            </a:r>
            <a:r>
              <a:rPr lang="en-US" dirty="0"/>
              <a:t> y </a:t>
            </a:r>
            <a:r>
              <a:rPr lang="en-US" dirty="0" err="1"/>
              <a:t>procedimientos</a:t>
            </a:r>
            <a:r>
              <a:rPr lang="en-US" dirty="0"/>
              <a:t> para </a:t>
            </a:r>
            <a:r>
              <a:rPr lang="en-US" dirty="0" err="1"/>
              <a:t>realizar</a:t>
            </a:r>
            <a:r>
              <a:rPr lang="en-US" dirty="0"/>
              <a:t> </a:t>
            </a:r>
            <a:r>
              <a:rPr lang="en-US" dirty="0" err="1"/>
              <a:t>tareas</a:t>
            </a:r>
            <a:r>
              <a:rPr lang="en-US" dirty="0"/>
              <a:t> de </a:t>
            </a:r>
            <a:r>
              <a:rPr lang="en-US" dirty="0" err="1"/>
              <a:t>razonamiento</a:t>
            </a:r>
            <a:r>
              <a:rPr lang="en-US" dirty="0"/>
              <a:t>, </a:t>
            </a:r>
            <a:r>
              <a:rPr lang="en-US" dirty="0" err="1"/>
              <a:t>resolución</a:t>
            </a:r>
            <a:r>
              <a:rPr lang="en-US" dirty="0"/>
              <a:t> de </a:t>
            </a:r>
            <a:r>
              <a:rPr lang="en-US" dirty="0" err="1"/>
              <a:t>problemas</a:t>
            </a:r>
            <a:r>
              <a:rPr lang="en-US" dirty="0"/>
              <a:t>, y </a:t>
            </a:r>
            <a:r>
              <a:rPr lang="en-US" dirty="0" err="1"/>
              <a:t>toma</a:t>
            </a:r>
            <a:r>
              <a:rPr lang="en-US" dirty="0"/>
              <a:t> de </a:t>
            </a:r>
            <a:r>
              <a:rPr lang="en-US" dirty="0" err="1"/>
              <a:t>decisiones</a:t>
            </a:r>
            <a:r>
              <a:rPr lang="en-US" dirty="0"/>
              <a:t>.</a:t>
            </a:r>
          </a:p>
          <a:p>
            <a:pPr>
              <a:buNone/>
            </a:pPr>
            <a:endParaRPr lang="en-US" dirty="0"/>
          </a:p>
          <a:p>
            <a:pPr>
              <a:buNone/>
            </a:pPr>
            <a:r>
              <a:rPr lang="en-US" dirty="0"/>
              <a:t>En un </a:t>
            </a:r>
            <a:r>
              <a:rPr lang="en-US" dirty="0" err="1"/>
              <a:t>sistema</a:t>
            </a:r>
            <a:r>
              <a:rPr lang="en-US" dirty="0"/>
              <a:t> de </a:t>
            </a:r>
            <a:r>
              <a:rPr lang="en-US" dirty="0" err="1"/>
              <a:t>símbolos</a:t>
            </a:r>
            <a:r>
              <a:rPr lang="en-US" dirty="0"/>
              <a:t> </a:t>
            </a:r>
            <a:r>
              <a:rPr lang="en-US" dirty="0" err="1"/>
              <a:t>físicos</a:t>
            </a:r>
            <a:r>
              <a:rPr lang="en-US" dirty="0"/>
              <a:t>, </a:t>
            </a:r>
            <a:r>
              <a:rPr lang="en-US" dirty="0" err="1"/>
              <a:t>el</a:t>
            </a:r>
            <a:r>
              <a:rPr lang="en-US" dirty="0"/>
              <a:t> </a:t>
            </a:r>
            <a:r>
              <a:rPr lang="en-US" dirty="0" err="1"/>
              <a:t>conocimiento</a:t>
            </a:r>
            <a:r>
              <a:rPr lang="en-US" dirty="0"/>
              <a:t> y la </a:t>
            </a:r>
            <a:r>
              <a:rPr lang="en-US" dirty="0" err="1"/>
              <a:t>información</a:t>
            </a:r>
            <a:r>
              <a:rPr lang="en-US" dirty="0"/>
              <a:t> se </a:t>
            </a:r>
            <a:r>
              <a:rPr lang="en-US" dirty="0" err="1"/>
              <a:t>representan</a:t>
            </a:r>
            <a:r>
              <a:rPr lang="en-US" dirty="0"/>
              <a:t> y </a:t>
            </a:r>
            <a:r>
              <a:rPr lang="en-US" dirty="0" err="1"/>
              <a:t>organizan</a:t>
            </a:r>
            <a:r>
              <a:rPr lang="en-US" dirty="0"/>
              <a:t> </a:t>
            </a:r>
            <a:r>
              <a:rPr lang="en-US" dirty="0" err="1"/>
              <a:t>mediante</a:t>
            </a:r>
            <a:r>
              <a:rPr lang="en-US" dirty="0"/>
              <a:t> </a:t>
            </a:r>
            <a:r>
              <a:rPr lang="en-US" dirty="0" err="1"/>
              <a:t>estos</a:t>
            </a:r>
            <a:r>
              <a:rPr lang="en-US" dirty="0"/>
              <a:t> </a:t>
            </a:r>
            <a:r>
              <a:rPr lang="en-US" dirty="0" err="1"/>
              <a:t>símbolos</a:t>
            </a:r>
            <a:r>
              <a:rPr lang="en-US" dirty="0"/>
              <a:t>, </a:t>
            </a:r>
            <a:r>
              <a:rPr lang="en-US" dirty="0" err="1"/>
              <a:t>permitiendo</a:t>
            </a:r>
            <a:r>
              <a:rPr lang="en-US" dirty="0"/>
              <a:t> a la IA </a:t>
            </a:r>
            <a:r>
              <a:rPr lang="en-US" dirty="0" err="1"/>
              <a:t>trabajar</a:t>
            </a:r>
            <a:r>
              <a:rPr lang="en-US" dirty="0"/>
              <a:t> con </a:t>
            </a:r>
            <a:r>
              <a:rPr lang="en-US" dirty="0" err="1"/>
              <a:t>datos</a:t>
            </a:r>
            <a:r>
              <a:rPr lang="en-US" dirty="0"/>
              <a:t> </a:t>
            </a:r>
            <a:r>
              <a:rPr lang="en-US" dirty="0" err="1"/>
              <a:t>estructurados</a:t>
            </a:r>
            <a:r>
              <a:rPr lang="en-US" dirty="0"/>
              <a:t> y </a:t>
            </a:r>
            <a:r>
              <a:rPr lang="en-US" dirty="0" err="1"/>
              <a:t>realizar</a:t>
            </a:r>
            <a:r>
              <a:rPr lang="en-US" dirty="0"/>
              <a:t> </a:t>
            </a:r>
            <a:r>
              <a:rPr lang="en-US" dirty="0" err="1"/>
              <a:t>inferencias</a:t>
            </a:r>
            <a:r>
              <a:rPr lang="en-US" dirty="0"/>
              <a:t>.</a:t>
            </a:r>
          </a:p>
        </p:txBody>
      </p:sp>
    </p:spTree>
    <p:extLst>
      <p:ext uri="{BB962C8B-B14F-4D97-AF65-F5344CB8AC3E}">
        <p14:creationId xmlns:p14="http://schemas.microsoft.com/office/powerpoint/2010/main" val="1675673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Los </a:t>
            </a:r>
            <a:r>
              <a:rPr lang="en-US" dirty="0" err="1"/>
              <a:t>símbolos</a:t>
            </a:r>
            <a:r>
              <a:rPr lang="en-US" dirty="0"/>
              <a:t> </a:t>
            </a:r>
            <a:r>
              <a:rPr lang="en-US" dirty="0" err="1"/>
              <a:t>pueden</a:t>
            </a:r>
            <a:r>
              <a:rPr lang="en-US" dirty="0"/>
              <a:t> ser </a:t>
            </a:r>
            <a:r>
              <a:rPr lang="en-US" dirty="0" err="1"/>
              <a:t>operados</a:t>
            </a:r>
            <a:r>
              <a:rPr lang="en-US" dirty="0"/>
              <a:t> </a:t>
            </a:r>
            <a:r>
              <a:rPr lang="en-US" dirty="0" err="1"/>
              <a:t>mediante</a:t>
            </a:r>
            <a:r>
              <a:rPr lang="en-US" dirty="0"/>
              <a:t> </a:t>
            </a:r>
            <a:r>
              <a:rPr lang="en-US" dirty="0" err="1"/>
              <a:t>reglas</a:t>
            </a:r>
            <a:r>
              <a:rPr lang="en-US" dirty="0"/>
              <a:t> y </a:t>
            </a:r>
            <a:r>
              <a:rPr lang="en-US" dirty="0" err="1"/>
              <a:t>procedimientos</a:t>
            </a:r>
            <a:r>
              <a:rPr lang="en-US" dirty="0"/>
              <a:t> para </a:t>
            </a:r>
            <a:r>
              <a:rPr lang="en-US" dirty="0" err="1"/>
              <a:t>realizar</a:t>
            </a:r>
            <a:r>
              <a:rPr lang="en-US" dirty="0"/>
              <a:t> </a:t>
            </a:r>
            <a:r>
              <a:rPr lang="en-US" dirty="0" err="1"/>
              <a:t>tareas</a:t>
            </a:r>
            <a:r>
              <a:rPr lang="en-US" dirty="0"/>
              <a:t> de </a:t>
            </a:r>
            <a:r>
              <a:rPr lang="en-US" dirty="0" err="1"/>
              <a:t>razonamiento</a:t>
            </a:r>
            <a:r>
              <a:rPr lang="en-US" dirty="0"/>
              <a:t>, </a:t>
            </a:r>
            <a:r>
              <a:rPr lang="en-US" dirty="0" err="1"/>
              <a:t>resolución</a:t>
            </a:r>
            <a:r>
              <a:rPr lang="en-US" dirty="0"/>
              <a:t> de </a:t>
            </a:r>
            <a:r>
              <a:rPr lang="en-US" dirty="0" err="1"/>
              <a:t>problemas</a:t>
            </a:r>
            <a:r>
              <a:rPr lang="en-US" dirty="0"/>
              <a:t>, y </a:t>
            </a:r>
            <a:r>
              <a:rPr lang="en-US" dirty="0" err="1"/>
              <a:t>toma</a:t>
            </a:r>
            <a:r>
              <a:rPr lang="en-US" dirty="0"/>
              <a:t> de </a:t>
            </a:r>
            <a:r>
              <a:rPr lang="en-US" dirty="0" err="1"/>
              <a:t>decisiones</a:t>
            </a:r>
            <a:r>
              <a:rPr lang="en-US" dirty="0"/>
              <a:t>.</a:t>
            </a:r>
          </a:p>
          <a:p>
            <a:pPr>
              <a:buNone/>
            </a:pPr>
            <a:endParaRPr lang="en-US" dirty="0"/>
          </a:p>
          <a:p>
            <a:pPr>
              <a:buNone/>
            </a:pPr>
            <a:r>
              <a:rPr lang="en-US" dirty="0"/>
              <a:t>En un </a:t>
            </a:r>
            <a:r>
              <a:rPr lang="en-US" dirty="0" err="1"/>
              <a:t>sistema</a:t>
            </a:r>
            <a:r>
              <a:rPr lang="en-US" dirty="0"/>
              <a:t> de </a:t>
            </a:r>
            <a:r>
              <a:rPr lang="en-US" dirty="0" err="1"/>
              <a:t>símbolos</a:t>
            </a:r>
            <a:r>
              <a:rPr lang="en-US" dirty="0"/>
              <a:t> </a:t>
            </a:r>
            <a:r>
              <a:rPr lang="en-US" dirty="0" err="1"/>
              <a:t>físicos</a:t>
            </a:r>
            <a:r>
              <a:rPr lang="en-US" dirty="0"/>
              <a:t>, </a:t>
            </a:r>
            <a:r>
              <a:rPr lang="en-US" dirty="0" err="1"/>
              <a:t>el</a:t>
            </a:r>
            <a:r>
              <a:rPr lang="en-US" dirty="0"/>
              <a:t> </a:t>
            </a:r>
            <a:r>
              <a:rPr lang="en-US" dirty="0" err="1"/>
              <a:t>conocimiento</a:t>
            </a:r>
            <a:r>
              <a:rPr lang="en-US" dirty="0"/>
              <a:t> y la </a:t>
            </a:r>
            <a:r>
              <a:rPr lang="en-US" dirty="0" err="1"/>
              <a:t>información</a:t>
            </a:r>
            <a:r>
              <a:rPr lang="en-US" dirty="0"/>
              <a:t> se </a:t>
            </a:r>
            <a:r>
              <a:rPr lang="en-US" dirty="0" err="1"/>
              <a:t>representan</a:t>
            </a:r>
            <a:r>
              <a:rPr lang="en-US" dirty="0"/>
              <a:t> y </a:t>
            </a:r>
            <a:r>
              <a:rPr lang="en-US" dirty="0" err="1"/>
              <a:t>organizan</a:t>
            </a:r>
            <a:r>
              <a:rPr lang="en-US" dirty="0"/>
              <a:t> </a:t>
            </a:r>
            <a:r>
              <a:rPr lang="en-US" dirty="0" err="1"/>
              <a:t>mediante</a:t>
            </a:r>
            <a:r>
              <a:rPr lang="en-US" dirty="0"/>
              <a:t> </a:t>
            </a:r>
            <a:r>
              <a:rPr lang="en-US" dirty="0" err="1"/>
              <a:t>estos</a:t>
            </a:r>
            <a:r>
              <a:rPr lang="en-US" dirty="0"/>
              <a:t> </a:t>
            </a:r>
            <a:r>
              <a:rPr lang="en-US" dirty="0" err="1"/>
              <a:t>símbolos</a:t>
            </a:r>
            <a:r>
              <a:rPr lang="en-US" dirty="0"/>
              <a:t>, </a:t>
            </a:r>
            <a:r>
              <a:rPr lang="en-US" dirty="0" err="1"/>
              <a:t>permitiendo</a:t>
            </a:r>
            <a:r>
              <a:rPr lang="en-US" dirty="0"/>
              <a:t> a la IA </a:t>
            </a:r>
            <a:r>
              <a:rPr lang="en-US" dirty="0" err="1"/>
              <a:t>trabajar</a:t>
            </a:r>
            <a:r>
              <a:rPr lang="en-US" dirty="0"/>
              <a:t> con </a:t>
            </a:r>
            <a:r>
              <a:rPr lang="en-US" dirty="0" err="1"/>
              <a:t>datos</a:t>
            </a:r>
            <a:r>
              <a:rPr lang="en-US" dirty="0"/>
              <a:t> </a:t>
            </a:r>
            <a:r>
              <a:rPr lang="en-US" dirty="0" err="1"/>
              <a:t>estructurados</a:t>
            </a:r>
            <a:r>
              <a:rPr lang="en-US" dirty="0"/>
              <a:t> y </a:t>
            </a:r>
            <a:r>
              <a:rPr lang="en-US" dirty="0" err="1"/>
              <a:t>realizar</a:t>
            </a:r>
            <a:r>
              <a:rPr lang="en-US" dirty="0"/>
              <a:t> </a:t>
            </a:r>
            <a:r>
              <a:rPr lang="en-US" dirty="0" err="1"/>
              <a:t>inferencias</a:t>
            </a:r>
            <a:r>
              <a:rPr lang="en-US" dirty="0"/>
              <a:t>.</a:t>
            </a:r>
          </a:p>
        </p:txBody>
      </p:sp>
    </p:spTree>
    <p:extLst>
      <p:ext uri="{BB962C8B-B14F-4D97-AF65-F5344CB8AC3E}">
        <p14:creationId xmlns:p14="http://schemas.microsoft.com/office/powerpoint/2010/main" val="3785940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dirty="0"/>
          </a:p>
        </p:txBody>
      </p:sp>
    </p:spTree>
    <p:extLst>
      <p:ext uri="{BB962C8B-B14F-4D97-AF65-F5344CB8AC3E}">
        <p14:creationId xmlns:p14="http://schemas.microsoft.com/office/powerpoint/2010/main" val="1057525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dirty="0"/>
          </a:p>
        </p:txBody>
      </p:sp>
    </p:spTree>
    <p:extLst>
      <p:ext uri="{BB962C8B-B14F-4D97-AF65-F5344CB8AC3E}">
        <p14:creationId xmlns:p14="http://schemas.microsoft.com/office/powerpoint/2010/main" val="39365699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endParaRPr lang="en-US" dirty="0"/>
          </a:p>
        </p:txBody>
      </p:sp>
    </p:spTree>
    <p:extLst>
      <p:ext uri="{BB962C8B-B14F-4D97-AF65-F5344CB8AC3E}">
        <p14:creationId xmlns:p14="http://schemas.microsoft.com/office/powerpoint/2010/main" val="1798326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de </a:t>
            </a:r>
            <a:r>
              <a:rPr lang="en-US" dirty="0" err="1"/>
              <a:t>turing</a:t>
            </a:r>
            <a:r>
              <a:rPr lang="en-US" dirty="0"/>
              <a:t>: </a:t>
            </a:r>
            <a:r>
              <a:rPr lang="es-CO" dirty="0"/>
              <a:t>Una computadora pasa la prueba si un interrogador humano, después de hacer algunas preguntas por escrito, no puede decir si las respuestas escritas provienen de una persona o de una computadora.</a:t>
            </a:r>
          </a:p>
          <a:p>
            <a:r>
              <a:rPr lang="es-CO" dirty="0"/>
              <a:t>Modelo cognitivo: Imitar el pensamiento humano con la susceptibilidad del error, redes neuronales</a:t>
            </a:r>
          </a:p>
        </p:txBody>
      </p:sp>
    </p:spTree>
    <p:extLst>
      <p:ext uri="{BB962C8B-B14F-4D97-AF65-F5344CB8AC3E}">
        <p14:creationId xmlns:p14="http://schemas.microsoft.com/office/powerpoint/2010/main" val="3474630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Reflexion</a:t>
            </a:r>
            <a:r>
              <a:rPr lang="en-US" dirty="0"/>
              <a:t>: </a:t>
            </a:r>
            <a:r>
              <a:rPr lang="es-CO" b="0" i="0" dirty="0">
                <a:solidFill>
                  <a:srgbClr val="1F2328"/>
                </a:solidFill>
                <a:effectLst/>
                <a:latin typeface="-apple-system"/>
              </a:rPr>
              <a:t>¿Qué ejemplos de IA conoces y cómo crees que funcionan?</a:t>
            </a:r>
            <a:endParaRPr lang="es-CO" dirty="0"/>
          </a:p>
        </p:txBody>
      </p:sp>
    </p:spTree>
    <p:extLst>
      <p:ext uri="{BB962C8B-B14F-4D97-AF65-F5344CB8AC3E}">
        <p14:creationId xmlns:p14="http://schemas.microsoft.com/office/powerpoint/2010/main" val="2138658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CO" dirty="0"/>
              <a:t>Un </a:t>
            </a:r>
            <a:r>
              <a:rPr lang="es-CO" b="1" dirty="0"/>
              <a:t>agente</a:t>
            </a:r>
            <a:r>
              <a:rPr lang="es-CO" dirty="0"/>
              <a:t> es cualquier cosa que puede percibir su entorno a través de sensores y actuar sobre ese entorno a través de actuadores.</a:t>
            </a:r>
          </a:p>
          <a:p>
            <a:endParaRPr lang="es-CO" dirty="0"/>
          </a:p>
          <a:p>
            <a:r>
              <a:rPr lang="es-CO" dirty="0"/>
              <a:t>El </a:t>
            </a:r>
            <a:r>
              <a:rPr lang="es-CO" b="1" dirty="0"/>
              <a:t>entorno</a:t>
            </a:r>
            <a:r>
              <a:rPr lang="es-CO" dirty="0"/>
              <a:t> es esa parte del universo cuyo estado nos importa al diseñar este agente, la parte que afecta lo que el agente percibe y que es afectada por las acciones del agente.</a:t>
            </a:r>
          </a:p>
        </p:txBody>
      </p:sp>
    </p:spTree>
    <p:extLst>
      <p:ext uri="{BB962C8B-B14F-4D97-AF65-F5344CB8AC3E}">
        <p14:creationId xmlns:p14="http://schemas.microsoft.com/office/powerpoint/2010/main" val="1811952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CO" dirty="0"/>
              <a:t>Para cada posible secuencia de percepciones, un agente racional debe seleccionar una acción que se espera maximice su medida de rendimiento, dada la evidencia proporcionada por la secuencia de percepciones y cualquier conocimiento incorporado que tenga el agente.</a:t>
            </a:r>
          </a:p>
          <a:p>
            <a:pPr marL="139700" indent="0">
              <a:buNone/>
            </a:pPr>
            <a:endParaRPr lang="es-CO" dirty="0"/>
          </a:p>
        </p:txBody>
      </p:sp>
    </p:spTree>
    <p:extLst>
      <p:ext uri="{BB962C8B-B14F-4D97-AF65-F5344CB8AC3E}">
        <p14:creationId xmlns:p14="http://schemas.microsoft.com/office/powerpoint/2010/main" val="1429695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CO" dirty="0"/>
              <a:t>La naturaleza del entorno de la tarea afecta directamente el diseño apropiado para el programa del agente.</a:t>
            </a:r>
          </a:p>
        </p:txBody>
      </p:sp>
    </p:spTree>
    <p:extLst>
      <p:ext uri="{BB962C8B-B14F-4D97-AF65-F5344CB8AC3E}">
        <p14:creationId xmlns:p14="http://schemas.microsoft.com/office/powerpoint/2010/main" val="3252783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410CA-1396-E6DD-4946-35C654CAD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3FB1B1-7823-3754-BB6D-32C3BA32C82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00992BE-8CDD-65D3-07B7-1805F592B60F}"/>
              </a:ext>
            </a:extLst>
          </p:cNvPr>
          <p:cNvSpPr>
            <a:spLocks noGrp="1"/>
          </p:cNvSpPr>
          <p:nvPr>
            <p:ph type="body" idx="1"/>
          </p:nvPr>
        </p:nvSpPr>
        <p:spPr/>
        <p:txBody>
          <a:bodyPr/>
          <a:lstStyle/>
          <a:p>
            <a:r>
              <a:rPr lang="es-CO" dirty="0"/>
              <a:t>Al diseñar un agente, el primer paso siempre debe ser especificar el entorno de la tarea lo más completamente posible.</a:t>
            </a:r>
          </a:p>
        </p:txBody>
      </p:sp>
    </p:spTree>
    <p:extLst>
      <p:ext uri="{BB962C8B-B14F-4D97-AF65-F5344CB8AC3E}">
        <p14:creationId xmlns:p14="http://schemas.microsoft.com/office/powerpoint/2010/main" val="3650409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Tree>
    <p:extLst>
      <p:ext uri="{BB962C8B-B14F-4D97-AF65-F5344CB8AC3E}">
        <p14:creationId xmlns:p14="http://schemas.microsoft.com/office/powerpoint/2010/main" val="80334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Un </a:t>
            </a:r>
            <a:r>
              <a:rPr lang="en-US" err="1"/>
              <a:t>sımbolo</a:t>
            </a:r>
            <a:r>
              <a:rPr lang="en-US" dirty="0"/>
              <a:t> es un patron </a:t>
            </a:r>
            <a:r>
              <a:rPr lang="en-US" err="1"/>
              <a:t>significativo</a:t>
            </a:r>
            <a:r>
              <a:rPr lang="en-US" dirty="0"/>
              <a:t> que </a:t>
            </a:r>
            <a:r>
              <a:rPr lang="en-US" err="1"/>
              <a:t>puede</a:t>
            </a:r>
            <a:r>
              <a:rPr lang="en-US" dirty="0"/>
              <a:t> ser </a:t>
            </a:r>
            <a:r>
              <a:rPr lang="en-US" err="1"/>
              <a:t>manipulado</a:t>
            </a:r>
            <a:r>
              <a:rPr lang="en-US" dirty="0"/>
              <a:t>, e.g. palabras </a:t>
            </a:r>
            <a:r>
              <a:rPr lang="en-US" err="1"/>
              <a:t>escritas</a:t>
            </a:r>
            <a:r>
              <a:rPr lang="en-US" dirty="0"/>
              <a:t>, </a:t>
            </a:r>
            <a:r>
              <a:rPr lang="en-US" err="1"/>
              <a:t>oraciones</a:t>
            </a:r>
            <a:r>
              <a:rPr lang="en-US" dirty="0"/>
              <a:t>, </a:t>
            </a:r>
            <a:r>
              <a:rPr lang="en-US" err="1"/>
              <a:t>gestos</a:t>
            </a:r>
            <a:r>
              <a:rPr lang="en-US" dirty="0"/>
              <a:t>, </a:t>
            </a:r>
            <a:r>
              <a:rPr lang="en-US" err="1"/>
              <a:t>marcas</a:t>
            </a:r>
            <a:r>
              <a:rPr lang="en-US" dirty="0"/>
              <a:t> </a:t>
            </a:r>
            <a:r>
              <a:rPr lang="en-US" err="1"/>
              <a:t>sobre</a:t>
            </a:r>
            <a:r>
              <a:rPr lang="en-US" dirty="0"/>
              <a:t> un </a:t>
            </a:r>
            <a:r>
              <a:rPr lang="en-US" err="1"/>
              <a:t>papel</a:t>
            </a:r>
            <a:r>
              <a:rPr lang="en-US" dirty="0"/>
              <a:t>, </a:t>
            </a:r>
            <a:r>
              <a:rPr lang="en-US" err="1"/>
              <a:t>una</a:t>
            </a:r>
            <a:r>
              <a:rPr lang="en-US" dirty="0"/>
              <a:t> </a:t>
            </a:r>
            <a:r>
              <a:rPr lang="en-US" err="1"/>
              <a:t>secuencia</a:t>
            </a:r>
            <a:r>
              <a:rPr lang="en-US" dirty="0"/>
              <a:t> de bit.</a:t>
            </a:r>
          </a:p>
          <a:p>
            <a:pPr>
              <a:buNone/>
            </a:pPr>
            <a:endParaRPr lang="en-US" dirty="0"/>
          </a:p>
          <a:p>
            <a:pPr>
              <a:buNone/>
            </a:pPr>
            <a:r>
              <a:rPr lang="en-US" dirty="0"/>
              <a:t>se </a:t>
            </a:r>
            <a:r>
              <a:rPr lang="en-US" dirty="0" err="1"/>
              <a:t>refiere</a:t>
            </a:r>
            <a:r>
              <a:rPr lang="en-US" dirty="0"/>
              <a:t> a las </a:t>
            </a:r>
            <a:r>
              <a:rPr lang="en-US" dirty="0" err="1"/>
              <a:t>representaciones</a:t>
            </a:r>
            <a:r>
              <a:rPr lang="en-US" dirty="0"/>
              <a:t> </a:t>
            </a:r>
            <a:r>
              <a:rPr lang="en-US" dirty="0" err="1"/>
              <a:t>explícitas</a:t>
            </a:r>
            <a:r>
              <a:rPr lang="en-US" dirty="0"/>
              <a:t> y </a:t>
            </a:r>
            <a:r>
              <a:rPr lang="en-US" dirty="0" err="1"/>
              <a:t>manipulables</a:t>
            </a:r>
            <a:r>
              <a:rPr lang="en-US" dirty="0"/>
              <a:t> de </a:t>
            </a:r>
            <a:r>
              <a:rPr lang="en-US" dirty="0" err="1"/>
              <a:t>información</a:t>
            </a:r>
            <a:r>
              <a:rPr lang="en-US" dirty="0"/>
              <a:t> que </a:t>
            </a:r>
            <a:r>
              <a:rPr lang="en-US" dirty="0" err="1"/>
              <a:t>una</a:t>
            </a:r>
            <a:r>
              <a:rPr lang="en-US" dirty="0"/>
              <a:t> </a:t>
            </a:r>
            <a:r>
              <a:rPr lang="en-US" dirty="0" err="1"/>
              <a:t>máquina</a:t>
            </a:r>
            <a:r>
              <a:rPr lang="en-US" dirty="0"/>
              <a:t> </a:t>
            </a:r>
            <a:r>
              <a:rPr lang="en-US" dirty="0" err="1"/>
              <a:t>utiliza</a:t>
            </a:r>
            <a:r>
              <a:rPr lang="en-US" dirty="0"/>
              <a:t> para </a:t>
            </a:r>
            <a:r>
              <a:rPr lang="en-US" dirty="0" err="1"/>
              <a:t>procesar</a:t>
            </a:r>
            <a:r>
              <a:rPr lang="en-US" dirty="0"/>
              <a:t>, </a:t>
            </a:r>
            <a:r>
              <a:rPr lang="en-US" dirty="0" err="1"/>
              <a:t>almacenar</a:t>
            </a:r>
            <a:r>
              <a:rPr lang="en-US" dirty="0"/>
              <a:t> y </a:t>
            </a:r>
            <a:r>
              <a:rPr lang="en-US" dirty="0" err="1"/>
              <a:t>razonar</a:t>
            </a:r>
            <a:r>
              <a:rPr lang="en-US" dirty="0"/>
              <a:t> </a:t>
            </a:r>
            <a:r>
              <a:rPr lang="en-US" dirty="0" err="1"/>
              <a:t>sobre</a:t>
            </a:r>
            <a:r>
              <a:rPr lang="en-US" dirty="0"/>
              <a:t> </a:t>
            </a:r>
            <a:r>
              <a:rPr lang="en-US" dirty="0" err="1"/>
              <a:t>datos</a:t>
            </a:r>
            <a:r>
              <a:rPr lang="en-US" dirty="0"/>
              <a:t> y </a:t>
            </a:r>
            <a:r>
              <a:rPr lang="en-US" dirty="0" err="1"/>
              <a:t>conocimiento</a:t>
            </a:r>
            <a:r>
              <a:rPr lang="en-US" dirty="0"/>
              <a:t>. </a:t>
            </a:r>
          </a:p>
        </p:txBody>
      </p:sp>
    </p:spTree>
    <p:extLst>
      <p:ext uri="{BB962C8B-B14F-4D97-AF65-F5344CB8AC3E}">
        <p14:creationId xmlns:p14="http://schemas.microsoft.com/office/powerpoint/2010/main" val="4744971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p:spTree>
      <p:nvGrpSpPr>
        <p:cNvPr id="1" name=""/>
        <p:cNvGrpSpPr/>
        <p:nvPr/>
      </p:nvGrpSpPr>
      <p:grpSpPr>
        <a:xfrm>
          <a:off x="0" y="0"/>
          <a:ext cx="0" cy="0"/>
          <a:chOff x="0" y="0"/>
          <a:chExt cx="0" cy="0"/>
        </a:xfrm>
      </p:grpSpPr>
      <p:sp>
        <p:nvSpPr>
          <p:cNvPr id="2" name="Rectángulo 1"/>
          <p:cNvSpPr/>
          <p:nvPr/>
        </p:nvSpPr>
        <p:spPr>
          <a:xfrm>
            <a:off x="0" y="-55477"/>
            <a:ext cx="9143999" cy="5198977"/>
          </a:xfrm>
          <a:prstGeom prst="rect">
            <a:avLst/>
          </a:prstGeom>
          <a:solidFill>
            <a:srgbClr val="0F2D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050"/>
          </a:p>
        </p:txBody>
      </p:sp>
      <p:grpSp>
        <p:nvGrpSpPr>
          <p:cNvPr id="10" name="Grupo 9">
            <a:extLst>
              <a:ext uri="{FF2B5EF4-FFF2-40B4-BE49-F238E27FC236}">
                <a16:creationId xmlns:a16="http://schemas.microsoft.com/office/drawing/2014/main" id="{A8DE1008-9435-4582-AE18-9973DCBA2FB5}"/>
              </a:ext>
            </a:extLst>
          </p:cNvPr>
          <p:cNvGrpSpPr/>
          <p:nvPr/>
        </p:nvGrpSpPr>
        <p:grpSpPr>
          <a:xfrm>
            <a:off x="0" y="-374331"/>
            <a:ext cx="9147894" cy="5143500"/>
            <a:chOff x="-5192" y="0"/>
            <a:chExt cx="12197192" cy="6858000"/>
          </a:xfrm>
        </p:grpSpPr>
        <p:pic>
          <p:nvPicPr>
            <p:cNvPr id="11" name="Gráfico 10">
              <a:extLst>
                <a:ext uri="{FF2B5EF4-FFF2-40B4-BE49-F238E27FC236}">
                  <a16:creationId xmlns:a16="http://schemas.microsoft.com/office/drawing/2014/main" id="{3345BC10-B95C-4E5B-8CB5-0D9F33E7E63C}"/>
                </a:ext>
              </a:extLst>
            </p:cNvPr>
            <p:cNvPicPr>
              <a:picLocks noChangeAspect="1"/>
            </p:cNvPicPr>
            <p:nvPr/>
          </p:nvPicPr>
          <p:blipFill>
            <a:blip r:embed="rId2">
              <a:alphaModFix amt="3000"/>
              <a:extLst>
                <a:ext uri="{96DAC541-7B7A-43D3-8B79-37D633B846F1}">
                  <asvg:svgBlip xmlns:asvg="http://schemas.microsoft.com/office/drawing/2016/SVG/main" r:embed="rId3"/>
                </a:ext>
              </a:extLst>
            </a:blip>
            <a:stretch>
              <a:fillRect/>
            </a:stretch>
          </p:blipFill>
          <p:spPr>
            <a:xfrm rot="10800000">
              <a:off x="4543109" y="0"/>
              <a:ext cx="7648891" cy="6858000"/>
            </a:xfrm>
            <a:prstGeom prst="rect">
              <a:avLst/>
            </a:prstGeom>
          </p:spPr>
        </p:pic>
        <p:pic>
          <p:nvPicPr>
            <p:cNvPr id="12" name="Gráfico 11">
              <a:extLst>
                <a:ext uri="{FF2B5EF4-FFF2-40B4-BE49-F238E27FC236}">
                  <a16:creationId xmlns:a16="http://schemas.microsoft.com/office/drawing/2014/main" id="{01917929-CAC9-4C23-BB91-8827BDA2CAEB}"/>
                </a:ext>
              </a:extLst>
            </p:cNvPr>
            <p:cNvPicPr>
              <a:picLocks noChangeAspect="1"/>
            </p:cNvPicPr>
            <p:nvPr/>
          </p:nvPicPr>
          <p:blipFill>
            <a:blip r:embed="rId2">
              <a:alphaModFix amt="3000"/>
              <a:extLst>
                <a:ext uri="{96DAC541-7B7A-43D3-8B79-37D633B846F1}">
                  <asvg:svgBlip xmlns:asvg="http://schemas.microsoft.com/office/drawing/2016/SVG/main" r:embed="rId3"/>
                </a:ext>
              </a:extLst>
            </a:blip>
            <a:stretch>
              <a:fillRect/>
            </a:stretch>
          </p:blipFill>
          <p:spPr>
            <a:xfrm>
              <a:off x="-5192" y="0"/>
              <a:ext cx="7648891" cy="6858000"/>
            </a:xfrm>
            <a:prstGeom prst="rect">
              <a:avLst/>
            </a:prstGeom>
          </p:spPr>
        </p:pic>
      </p:grpSp>
      <p:sp>
        <p:nvSpPr>
          <p:cNvPr id="13" name="CuadroTexto 12">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
        <p:nvSpPr>
          <p:cNvPr id="14" name="CuadroTexto 13">
            <a:extLst>
              <a:ext uri="{FF2B5EF4-FFF2-40B4-BE49-F238E27FC236}">
                <a16:creationId xmlns:a16="http://schemas.microsoft.com/office/drawing/2014/main" id="{D1A6FAEB-0D11-4D7D-9754-629D1A672D97}"/>
              </a:ext>
            </a:extLst>
          </p:cNvPr>
          <p:cNvSpPr txBox="1"/>
          <p:nvPr/>
        </p:nvSpPr>
        <p:spPr>
          <a:xfrm>
            <a:off x="871870" y="1838897"/>
            <a:ext cx="8133072" cy="646331"/>
          </a:xfrm>
          <a:prstGeom prst="rect">
            <a:avLst/>
          </a:prstGeom>
          <a:noFill/>
        </p:spPr>
        <p:txBody>
          <a:bodyPr wrap="square" rtlCol="0">
            <a:spAutoFit/>
          </a:bodyPr>
          <a:lstStyle/>
          <a:p>
            <a:pPr algn="r"/>
            <a:r>
              <a:rPr lang="es-CO" sz="3600" b="1" dirty="0">
                <a:solidFill>
                  <a:schemeClr val="bg1"/>
                </a:solidFill>
                <a:latin typeface="Arial" panose="020B0604020202020204" pitchFamily="34" charset="0"/>
                <a:ea typeface="Roboto" panose="02000000000000000000" pitchFamily="2" charset="0"/>
                <a:cs typeface="Arial" panose="020B0604020202020204" pitchFamily="34" charset="0"/>
              </a:rPr>
              <a:t>Inteligencia Artificial</a:t>
            </a:r>
          </a:p>
        </p:txBody>
      </p:sp>
      <p:pic>
        <p:nvPicPr>
          <p:cNvPr id="20" name="Gráfico 5">
            <a:extLst>
              <a:ext uri="{FF2B5EF4-FFF2-40B4-BE49-F238E27FC236}">
                <a16:creationId xmlns:a16="http://schemas.microsoft.com/office/drawing/2014/main" id="{9F47A9DA-CE97-4EC8-9576-61A1ECAA590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65226" y="3041689"/>
            <a:ext cx="4581131" cy="68963"/>
          </a:xfrm>
          <a:prstGeom prst="rect">
            <a:avLst/>
          </a:prstGeom>
        </p:spPr>
      </p:pic>
      <p:pic>
        <p:nvPicPr>
          <p:cNvPr id="21" name="Gráfico 12">
            <a:extLst>
              <a:ext uri="{FF2B5EF4-FFF2-40B4-BE49-F238E27FC236}">
                <a16:creationId xmlns:a16="http://schemas.microsoft.com/office/drawing/2014/main" id="{D44A8620-4433-45C5-A0B4-543E32F58B9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54916" y="4702209"/>
            <a:ext cx="891441" cy="378665"/>
          </a:xfrm>
          <a:prstGeom prst="rect">
            <a:avLst/>
          </a:prstGeom>
        </p:spPr>
      </p:pic>
      <p:sp>
        <p:nvSpPr>
          <p:cNvPr id="22" name="CuadroTexto 21">
            <a:extLst>
              <a:ext uri="{FF2B5EF4-FFF2-40B4-BE49-F238E27FC236}">
                <a16:creationId xmlns:a16="http://schemas.microsoft.com/office/drawing/2014/main" id="{D1A6FAEB-0D11-4D7D-9754-629D1A672D97}"/>
              </a:ext>
            </a:extLst>
          </p:cNvPr>
          <p:cNvSpPr txBox="1"/>
          <p:nvPr/>
        </p:nvSpPr>
        <p:spPr>
          <a:xfrm>
            <a:off x="8054916" y="3344604"/>
            <a:ext cx="874772" cy="438582"/>
          </a:xfrm>
          <a:prstGeom prst="rect">
            <a:avLst/>
          </a:prstGeom>
          <a:noFill/>
        </p:spPr>
        <p:txBody>
          <a:bodyPr wrap="square" rtlCol="0">
            <a:spAutoFit/>
          </a:bodyPr>
          <a:lstStyle/>
          <a:p>
            <a:pPr algn="r"/>
            <a:r>
              <a:rPr lang="es-CO" sz="2250" b="1" dirty="0">
                <a:solidFill>
                  <a:schemeClr val="bg1"/>
                </a:solidFill>
                <a:latin typeface="Arial" panose="020B0604020202020204" pitchFamily="34" charset="0"/>
                <a:ea typeface="Roboto" panose="02000000000000000000" pitchFamily="2" charset="0"/>
                <a:cs typeface="Arial" panose="020B0604020202020204" pitchFamily="34" charset="0"/>
              </a:rPr>
              <a:t>2022</a:t>
            </a:r>
          </a:p>
        </p:txBody>
      </p:sp>
      <p:sp>
        <p:nvSpPr>
          <p:cNvPr id="23" name="Google Shape;40;p33"/>
          <p:cNvSpPr txBox="1">
            <a:spLocks noGrp="1"/>
          </p:cNvSpPr>
          <p:nvPr>
            <p:ph type="title" hasCustomPrompt="1"/>
          </p:nvPr>
        </p:nvSpPr>
        <p:spPr>
          <a:xfrm>
            <a:off x="3071923" y="518260"/>
            <a:ext cx="5706870" cy="76417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1"/>
              </a:buClr>
              <a:buSzPts val="4400"/>
              <a:buFont typeface="Calibri"/>
              <a:buNone/>
              <a:defRPr sz="6000" b="1" kern="1200" dirty="0">
                <a:ln w="15875" cap="flat">
                  <a:noFill/>
                  <a:prstDash val="solid"/>
                </a:ln>
                <a:solidFill>
                  <a:srgbClr val="02C9B6"/>
                </a:solidFill>
                <a:latin typeface="Arial" panose="020B0604020202020204" pitchFamily="34" charset="0"/>
                <a:ea typeface="Roboto" panose="02000000000000000000" pitchFamily="2" charset="0"/>
                <a:cs typeface="Arial" panose="020B0604020202020204" pitchFamily="34" charset="0"/>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s-CO" dirty="0"/>
              <a:t>Título</a:t>
            </a:r>
            <a:endParaRPr dirty="0"/>
          </a:p>
        </p:txBody>
      </p:sp>
    </p:spTree>
    <p:extLst>
      <p:ext uri="{BB962C8B-B14F-4D97-AF65-F5344CB8AC3E}">
        <p14:creationId xmlns:p14="http://schemas.microsoft.com/office/powerpoint/2010/main" val="3929185525"/>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reserve="1">
  <p:cSld name="1_Title and body">
    <p:spTree>
      <p:nvGrpSpPr>
        <p:cNvPr id="1" name="Shape 21"/>
        <p:cNvGrpSpPr/>
        <p:nvPr/>
      </p:nvGrpSpPr>
      <p:grpSpPr>
        <a:xfrm>
          <a:off x="0" y="0"/>
          <a:ext cx="0" cy="0"/>
          <a:chOff x="0" y="0"/>
          <a:chExt cx="0" cy="0"/>
        </a:xfrm>
      </p:grpSpPr>
      <p:sp>
        <p:nvSpPr>
          <p:cNvPr id="22" name="Google Shape;22;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23" name="Google Shape;23;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24" name="Google Shape;2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395665784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reserve="1">
  <p:cSld name="Title and two columns">
    <p:spTree>
      <p:nvGrpSpPr>
        <p:cNvPr id="1" name="Shape 25"/>
        <p:cNvGrpSpPr/>
        <p:nvPr/>
      </p:nvGrpSpPr>
      <p:grpSpPr>
        <a:xfrm>
          <a:off x="0" y="0"/>
          <a:ext cx="0" cy="0"/>
          <a:chOff x="0" y="0"/>
          <a:chExt cx="0" cy="0"/>
        </a:xfrm>
      </p:grpSpPr>
      <p:sp>
        <p:nvSpPr>
          <p:cNvPr id="26" name="Google Shape;26;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27" name="Google Shape;27;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28" name="Google Shape;28;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29" name="Google Shape;29;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215229690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reserve="1">
  <p:cSld name="Title only">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32" name="Google Shape;32;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4254910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reserve="1">
  <p:cSld name="One column tex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r>
              <a:rPr lang="es-ES"/>
              <a:t>Haga clic para modificar el estilo de título del patrón</a:t>
            </a:r>
            <a:endParaRPr/>
          </a:p>
        </p:txBody>
      </p:sp>
      <p:sp>
        <p:nvSpPr>
          <p:cNvPr id="35" name="Google Shape;35;p1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36" name="Google Shape;3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174422381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reserve="1">
  <p:cSld name="Main point">
    <p:spTree>
      <p:nvGrpSpPr>
        <p:cNvPr id="1" name="Shape 37"/>
        <p:cNvGrpSpPr/>
        <p:nvPr/>
      </p:nvGrpSpPr>
      <p:grpSpPr>
        <a:xfrm>
          <a:off x="0" y="0"/>
          <a:ext cx="0" cy="0"/>
          <a:chOff x="0" y="0"/>
          <a:chExt cx="0" cy="0"/>
        </a:xfrm>
      </p:grpSpPr>
      <p:sp>
        <p:nvSpPr>
          <p:cNvPr id="38" name="Google Shape;38;p1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r>
              <a:rPr lang="es-ES"/>
              <a:t>Haga clic para modificar el estilo de título del patrón</a:t>
            </a:r>
            <a:endParaRPr/>
          </a:p>
        </p:txBody>
      </p:sp>
      <p:sp>
        <p:nvSpPr>
          <p:cNvPr id="39" name="Google Shape;39;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151448976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reserve="1">
  <p:cSld name="Section title and description">
    <p:spTree>
      <p:nvGrpSpPr>
        <p:cNvPr id="1" name="Shape 40"/>
        <p:cNvGrpSpPr/>
        <p:nvPr/>
      </p:nvGrpSpPr>
      <p:grpSpPr>
        <a:xfrm>
          <a:off x="0" y="0"/>
          <a:ext cx="0" cy="0"/>
          <a:chOff x="0" y="0"/>
          <a:chExt cx="0" cy="0"/>
        </a:xfrm>
      </p:grpSpPr>
      <p:sp>
        <p:nvSpPr>
          <p:cNvPr id="41" name="Google Shape;41;p1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1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r>
              <a:rPr lang="es-ES"/>
              <a:t>Haga clic para modificar el estilo de título del patrón</a:t>
            </a:r>
            <a:endParaRPr/>
          </a:p>
        </p:txBody>
      </p:sp>
      <p:sp>
        <p:nvSpPr>
          <p:cNvPr id="43" name="Google Shape;43;p1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s-ES"/>
              <a:t>Haga clic para modificar el estilo de subtítulo del patrón</a:t>
            </a:r>
            <a:endParaRPr/>
          </a:p>
        </p:txBody>
      </p:sp>
      <p:sp>
        <p:nvSpPr>
          <p:cNvPr id="44" name="Google Shape;44;p1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45" name="Google Shape;45;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335274232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reserve="1">
  <p:cSld name="Caption">
    <p:spTree>
      <p:nvGrpSpPr>
        <p:cNvPr id="1" name="Shape 46"/>
        <p:cNvGrpSpPr/>
        <p:nvPr/>
      </p:nvGrpSpPr>
      <p:grpSpPr>
        <a:xfrm>
          <a:off x="0" y="0"/>
          <a:ext cx="0" cy="0"/>
          <a:chOff x="0" y="0"/>
          <a:chExt cx="0" cy="0"/>
        </a:xfrm>
      </p:grpSpPr>
      <p:sp>
        <p:nvSpPr>
          <p:cNvPr id="47" name="Google Shape;47;p1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pPr lvl="0"/>
            <a:r>
              <a:rPr lang="es-ES"/>
              <a:t>Haga clic para modificar los estilos de texto del patrón</a:t>
            </a:r>
          </a:p>
        </p:txBody>
      </p:sp>
      <p:sp>
        <p:nvSpPr>
          <p:cNvPr id="48" name="Google Shape;48;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17547289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reserve="1">
  <p:cSld name="Big number">
    <p:spTree>
      <p:nvGrpSpPr>
        <p:cNvPr id="1" name="Shape 49"/>
        <p:cNvGrpSpPr/>
        <p:nvPr/>
      </p:nvGrpSpPr>
      <p:grpSpPr>
        <a:xfrm>
          <a:off x="0" y="0"/>
          <a:ext cx="0" cy="0"/>
          <a:chOff x="0" y="0"/>
          <a:chExt cx="0" cy="0"/>
        </a:xfrm>
      </p:grpSpPr>
      <p:sp>
        <p:nvSpPr>
          <p:cNvPr id="50" name="Google Shape;50;p1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1" name="Google Shape;51;p1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52" name="Google Shape;52;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28898405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53"/>
        <p:cNvGrpSpPr/>
        <p:nvPr/>
      </p:nvGrpSpPr>
      <p:grpSpPr>
        <a:xfrm>
          <a:off x="0" y="0"/>
          <a:ext cx="0" cy="0"/>
          <a:chOff x="0" y="0"/>
          <a:chExt cx="0" cy="0"/>
        </a:xfrm>
      </p:grpSpPr>
      <p:sp>
        <p:nvSpPr>
          <p:cNvPr id="54" name="Google Shape;5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3199741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txBox="1">
            <a:spLocks noGrp="1"/>
          </p:cNvSpPr>
          <p:nvPr>
            <p:ph type="ctrTitle"/>
          </p:nvPr>
        </p:nvSpPr>
        <p:spPr>
          <a:xfrm>
            <a:off x="685800" y="743850"/>
            <a:ext cx="5796900" cy="1159800"/>
          </a:xfrm>
          <a:prstGeom prst="rect">
            <a:avLst/>
          </a:prstGeom>
        </p:spPr>
        <p:txBody>
          <a:bodyPr spcFirstLastPara="1" wrap="square" lIns="0" tIns="0" rIns="0" bIns="0" anchor="t"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extLst>
      <p:ext uri="{BB962C8B-B14F-4D97-AF65-F5344CB8AC3E}">
        <p14:creationId xmlns:p14="http://schemas.microsoft.com/office/powerpoint/2010/main" val="279934001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Agenda">
    <p:bg>
      <p:bgPr>
        <a:solidFill>
          <a:srgbClr val="0D3240"/>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200DF232-9F94-437F-A5B1-F2EE8AD5FEF8}"/>
              </a:ext>
            </a:extLst>
          </p:cNvPr>
          <p:cNvSpPr>
            <a:spLocks noGrp="1"/>
          </p:cNvSpPr>
          <p:nvPr>
            <p:ph type="title" hasCustomPrompt="1"/>
          </p:nvPr>
        </p:nvSpPr>
        <p:spPr>
          <a:xfrm>
            <a:off x="23732" y="492014"/>
            <a:ext cx="3692632" cy="543742"/>
          </a:xfrm>
        </p:spPr>
        <p:txBody>
          <a:bodyPr/>
          <a:lstStyle>
            <a:lvl1pPr algn="ctr">
              <a:defRPr sz="4000" b="1">
                <a:solidFill>
                  <a:srgbClr val="02C9B6"/>
                </a:solidFill>
                <a:latin typeface="Calibri" panose="020F0502020204030204" pitchFamily="34" charset="0"/>
                <a:cs typeface="Calibri" panose="020F0502020204030204" pitchFamily="34" charset="0"/>
              </a:defRPr>
            </a:lvl1pPr>
          </a:lstStyle>
          <a:p>
            <a:r>
              <a:rPr lang="es-ES" dirty="0"/>
              <a:t>Agenda</a:t>
            </a:r>
            <a:endParaRPr lang="es-CO" dirty="0"/>
          </a:p>
        </p:txBody>
      </p:sp>
      <p:sp>
        <p:nvSpPr>
          <p:cNvPr id="8" name="Google Shape;37;p32">
            <a:extLst>
              <a:ext uri="{FF2B5EF4-FFF2-40B4-BE49-F238E27FC236}">
                <a16:creationId xmlns:a16="http://schemas.microsoft.com/office/drawing/2014/main" id="{7E4911F7-0A38-4B68-AAA1-C1FC3DEB2706}"/>
              </a:ext>
            </a:extLst>
          </p:cNvPr>
          <p:cNvSpPr txBox="1">
            <a:spLocks noGrp="1"/>
          </p:cNvSpPr>
          <p:nvPr>
            <p:ph type="body" idx="1"/>
          </p:nvPr>
        </p:nvSpPr>
        <p:spPr>
          <a:xfrm>
            <a:off x="986601" y="1309983"/>
            <a:ext cx="7514035" cy="3330688"/>
          </a:xfrm>
          <a:prstGeom prst="rect">
            <a:avLst/>
          </a:prstGeom>
          <a:noFill/>
          <a:ln>
            <a:noFill/>
          </a:ln>
        </p:spPr>
        <p:txBody>
          <a:bodyPr spcFirstLastPara="1" wrap="square" lIns="91425" tIns="45700" rIns="91425" bIns="45700" anchor="t" anchorCtr="0">
            <a:normAutofit/>
          </a:bodyPr>
          <a:lstStyle>
            <a:lvl1pPr marL="5715" lvl="0" indent="0" algn="l">
              <a:lnSpc>
                <a:spcPct val="100000"/>
              </a:lnSpc>
              <a:spcBef>
                <a:spcPts val="360"/>
              </a:spcBef>
              <a:spcAft>
                <a:spcPts val="0"/>
              </a:spcAft>
              <a:buClr>
                <a:srgbClr val="02C9B6"/>
              </a:buClr>
              <a:buSzPts val="3480"/>
              <a:buFont typeface="Arial" panose="020B0604020202020204" pitchFamily="34" charset="0"/>
              <a:buNone/>
              <a:defRPr sz="1800">
                <a:solidFill>
                  <a:schemeClr val="bg1"/>
                </a:solidFill>
                <a:latin typeface="Calibri"/>
                <a:ea typeface="Calibri"/>
                <a:cs typeface="Calibri"/>
                <a:sym typeface="Calibri"/>
              </a:defRPr>
            </a:lvl1pPr>
            <a:lvl2pPr marL="685800" lvl="1" indent="-309563" algn="l">
              <a:lnSpc>
                <a:spcPct val="100000"/>
              </a:lnSpc>
              <a:spcBef>
                <a:spcPts val="450"/>
              </a:spcBef>
              <a:spcAft>
                <a:spcPts val="0"/>
              </a:spcAft>
              <a:buSzPts val="2900"/>
              <a:buChar char="•"/>
              <a:defRPr>
                <a:latin typeface="Calibri"/>
                <a:ea typeface="Calibri"/>
                <a:cs typeface="Calibri"/>
                <a:sym typeface="Calibri"/>
              </a:defRPr>
            </a:lvl2pPr>
            <a:lvl3pPr marL="1028700" lvl="2" indent="-295751" algn="l">
              <a:lnSpc>
                <a:spcPct val="100000"/>
              </a:lnSpc>
              <a:spcBef>
                <a:spcPts val="450"/>
              </a:spcBef>
              <a:spcAft>
                <a:spcPts val="0"/>
              </a:spcAft>
              <a:buSzPts val="2610"/>
              <a:buChar char="•"/>
              <a:defRPr>
                <a:latin typeface="Calibri"/>
                <a:ea typeface="Calibri"/>
                <a:cs typeface="Calibri"/>
                <a:sym typeface="Calibri"/>
              </a:defRPr>
            </a:lvl3pPr>
            <a:lvl4pPr marL="1371600" lvl="3" indent="-281939" algn="l">
              <a:lnSpc>
                <a:spcPct val="100000"/>
              </a:lnSpc>
              <a:spcBef>
                <a:spcPts val="450"/>
              </a:spcBef>
              <a:spcAft>
                <a:spcPts val="0"/>
              </a:spcAft>
              <a:buSzPts val="2320"/>
              <a:buChar char="•"/>
              <a:defRPr>
                <a:latin typeface="Calibri"/>
                <a:ea typeface="Calibri"/>
                <a:cs typeface="Calibri"/>
                <a:sym typeface="Calibri"/>
              </a:defRPr>
            </a:lvl4pPr>
            <a:lvl5pPr marL="1714500" lvl="4" indent="-268128" algn="l">
              <a:lnSpc>
                <a:spcPct val="100000"/>
              </a:lnSpc>
              <a:spcBef>
                <a:spcPts val="450"/>
              </a:spcBef>
              <a:spcAft>
                <a:spcPts val="0"/>
              </a:spcAft>
              <a:buSzPts val="2030"/>
              <a:buChar char="•"/>
              <a:defRPr>
                <a:latin typeface="Calibri"/>
                <a:ea typeface="Calibri"/>
                <a:cs typeface="Calibri"/>
                <a:sym typeface="Calibri"/>
              </a:defRPr>
            </a:lvl5pPr>
            <a:lvl6pPr marL="2057400" lvl="5" indent="-295751" algn="l">
              <a:lnSpc>
                <a:spcPct val="100000"/>
              </a:lnSpc>
              <a:spcBef>
                <a:spcPts val="450"/>
              </a:spcBef>
              <a:spcAft>
                <a:spcPts val="0"/>
              </a:spcAft>
              <a:buSzPts val="2610"/>
              <a:buChar char="•"/>
              <a:defRPr/>
            </a:lvl6pPr>
            <a:lvl7pPr marL="2400300" lvl="6" indent="-295751" algn="l">
              <a:lnSpc>
                <a:spcPct val="100000"/>
              </a:lnSpc>
              <a:spcBef>
                <a:spcPts val="450"/>
              </a:spcBef>
              <a:spcAft>
                <a:spcPts val="0"/>
              </a:spcAft>
              <a:buSzPts val="2610"/>
              <a:buChar char="•"/>
              <a:defRPr/>
            </a:lvl7pPr>
            <a:lvl8pPr marL="2743200" lvl="7" indent="-295751" algn="l">
              <a:lnSpc>
                <a:spcPct val="100000"/>
              </a:lnSpc>
              <a:spcBef>
                <a:spcPts val="450"/>
              </a:spcBef>
              <a:spcAft>
                <a:spcPts val="0"/>
              </a:spcAft>
              <a:buSzPts val="2610"/>
              <a:buChar char="•"/>
              <a:defRPr/>
            </a:lvl8pPr>
            <a:lvl9pPr marL="3086100" lvl="8" indent="-295751" algn="l">
              <a:lnSpc>
                <a:spcPct val="100000"/>
              </a:lnSpc>
              <a:spcBef>
                <a:spcPts val="450"/>
              </a:spcBef>
              <a:spcAft>
                <a:spcPts val="450"/>
              </a:spcAft>
              <a:buSzPts val="2610"/>
              <a:buChar char="•"/>
              <a:defRPr/>
            </a:lvl9pPr>
          </a:lstStyle>
          <a:p>
            <a:pPr lvl="0"/>
            <a:r>
              <a:rPr lang="es-ES"/>
              <a:t>Haga clic para modificar los estilos de texto del patrón</a:t>
            </a:r>
          </a:p>
        </p:txBody>
      </p:sp>
      <p:pic>
        <p:nvPicPr>
          <p:cNvPr id="9" name="Gráfico 5">
            <a:extLst>
              <a:ext uri="{FF2B5EF4-FFF2-40B4-BE49-F238E27FC236}">
                <a16:creationId xmlns:a16="http://schemas.microsoft.com/office/drawing/2014/main" id="{77AE4992-419D-4C0D-ADAE-F817396DCB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40392" y="674833"/>
            <a:ext cx="4581131" cy="68963"/>
          </a:xfrm>
          <a:prstGeom prst="rect">
            <a:avLst/>
          </a:prstGeom>
        </p:spPr>
      </p:pic>
      <p:pic>
        <p:nvPicPr>
          <p:cNvPr id="10" name="Gráfico 11">
            <a:extLst>
              <a:ext uri="{FF2B5EF4-FFF2-40B4-BE49-F238E27FC236}">
                <a16:creationId xmlns:a16="http://schemas.microsoft.com/office/drawing/2014/main" id="{B9CE167F-D9B1-4886-B83E-2CEA293BAA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54916" y="4778409"/>
            <a:ext cx="891441" cy="378665"/>
          </a:xfrm>
          <a:prstGeom prst="rect">
            <a:avLst/>
          </a:prstGeom>
        </p:spPr>
      </p:pic>
      <p:sp>
        <p:nvSpPr>
          <p:cNvPr id="11" name="CuadroTexto 10">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Tree>
    <p:extLst>
      <p:ext uri="{BB962C8B-B14F-4D97-AF65-F5344CB8AC3E}">
        <p14:creationId xmlns:p14="http://schemas.microsoft.com/office/powerpoint/2010/main" val="3099914344"/>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sp>
        <p:nvSpPr>
          <p:cNvPr id="14" name="Google Shape;14;p3"/>
          <p:cNvSpPr txBox="1">
            <a:spLocks noGrp="1"/>
          </p:cNvSpPr>
          <p:nvPr>
            <p:ph type="ctrTitle"/>
          </p:nvPr>
        </p:nvSpPr>
        <p:spPr>
          <a:xfrm>
            <a:off x="685800" y="973750"/>
            <a:ext cx="57969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685800" y="2230450"/>
            <a:ext cx="5796900" cy="465300"/>
          </a:xfrm>
          <a:prstGeom prst="rect">
            <a:avLst/>
          </a:prstGeom>
        </p:spPr>
        <p:txBody>
          <a:bodyPr spcFirstLastPara="1" wrap="square" lIns="0" tIns="0" rIns="0" bIns="0"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3326587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Agenda">
    <p:bg>
      <p:bgPr>
        <a:solidFill>
          <a:srgbClr val="0D3240"/>
        </a:solidFill>
        <a:effectLst/>
      </p:bgPr>
    </p:bg>
    <p:spTree>
      <p:nvGrpSpPr>
        <p:cNvPr id="1" name=""/>
        <p:cNvGrpSpPr/>
        <p:nvPr/>
      </p:nvGrpSpPr>
      <p:grpSpPr>
        <a:xfrm>
          <a:off x="0" y="0"/>
          <a:ext cx="0" cy="0"/>
          <a:chOff x="0" y="0"/>
          <a:chExt cx="0" cy="0"/>
        </a:xfrm>
      </p:grpSpPr>
      <p:pic>
        <p:nvPicPr>
          <p:cNvPr id="9" name="Gráfico 5">
            <a:extLst>
              <a:ext uri="{FF2B5EF4-FFF2-40B4-BE49-F238E27FC236}">
                <a16:creationId xmlns:a16="http://schemas.microsoft.com/office/drawing/2014/main" id="{77AE4992-419D-4C0D-ADAE-F817396DCB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40392" y="674833"/>
            <a:ext cx="4581131" cy="68963"/>
          </a:xfrm>
          <a:prstGeom prst="rect">
            <a:avLst/>
          </a:prstGeom>
        </p:spPr>
      </p:pic>
      <p:pic>
        <p:nvPicPr>
          <p:cNvPr id="10" name="Gráfico 11">
            <a:extLst>
              <a:ext uri="{FF2B5EF4-FFF2-40B4-BE49-F238E27FC236}">
                <a16:creationId xmlns:a16="http://schemas.microsoft.com/office/drawing/2014/main" id="{B9CE167F-D9B1-4886-B83E-2CEA293BAA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54916" y="4778409"/>
            <a:ext cx="891441" cy="378665"/>
          </a:xfrm>
          <a:prstGeom prst="rect">
            <a:avLst/>
          </a:prstGeom>
        </p:spPr>
      </p:pic>
      <p:sp>
        <p:nvSpPr>
          <p:cNvPr id="11" name="CuadroTexto 10">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
        <p:nvSpPr>
          <p:cNvPr id="2" name="Google Shape;87;p22">
            <a:extLst>
              <a:ext uri="{FF2B5EF4-FFF2-40B4-BE49-F238E27FC236}">
                <a16:creationId xmlns:a16="http://schemas.microsoft.com/office/drawing/2014/main" id="{85F04559-A81A-54D3-2B1A-DDD6F2612E0A}"/>
              </a:ext>
            </a:extLst>
          </p:cNvPr>
          <p:cNvSpPr txBox="1">
            <a:spLocks noGrp="1"/>
          </p:cNvSpPr>
          <p:nvPr>
            <p:ph type="body" idx="1"/>
          </p:nvPr>
        </p:nvSpPr>
        <p:spPr>
          <a:xfrm>
            <a:off x="956564" y="906406"/>
            <a:ext cx="7514035" cy="3330688"/>
          </a:xfrm>
          <a:prstGeom prst="rect">
            <a:avLst/>
          </a:prstGeom>
          <a:noFill/>
          <a:ln>
            <a:noFill/>
          </a:ln>
        </p:spPr>
        <p:txBody>
          <a:bodyPr spcFirstLastPara="1" wrap="square" lIns="91425" tIns="91425" rIns="91425" bIns="91425" anchor="ctr" anchorCtr="0">
            <a:noAutofit/>
          </a:bodyPr>
          <a:lstStyle>
            <a:lvl1pPr>
              <a:defRPr/>
            </a:lvl1pPr>
          </a:lstStyle>
          <a:p>
            <a:pPr marL="0" lvl="0" indent="0" algn="ctr" rtl="0">
              <a:lnSpc>
                <a:spcPct val="100000"/>
              </a:lnSpc>
              <a:spcBef>
                <a:spcPts val="0"/>
              </a:spcBef>
              <a:spcAft>
                <a:spcPts val="0"/>
              </a:spcAft>
              <a:buSzPts val="2800"/>
              <a:buNone/>
            </a:pPr>
            <a:r>
              <a:rPr lang="es-ES"/>
              <a:t>Haga clic para modificar los estilos de texto del patrón</a:t>
            </a:r>
          </a:p>
        </p:txBody>
      </p:sp>
    </p:spTree>
    <p:extLst>
      <p:ext uri="{BB962C8B-B14F-4D97-AF65-F5344CB8AC3E}">
        <p14:creationId xmlns:p14="http://schemas.microsoft.com/office/powerpoint/2010/main" val="93918641"/>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Diapositiva de título">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1"/>
            <a:ext cx="2743200" cy="365125"/>
          </a:xfrm>
          <a:prstGeom prst="rect">
            <a:avLst/>
          </a:prstGeom>
        </p:spPr>
        <p:txBody>
          <a:bodyPr vert="horz" lIns="91440" tIns="45720" rIns="91440" bIns="45720" rtlCol="0" anchor="ctr"/>
          <a:lstStyle>
            <a:defPPr>
              <a:defRPr lang="es-E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Footer Placeholder 4"/>
          <p:cNvSpPr>
            <a:spLocks noGrp="1"/>
          </p:cNvSpPr>
          <p:nvPr>
            <p:ph type="ftr" sz="quarter" idx="11"/>
          </p:nvPr>
        </p:nvSpPr>
        <p:spPr>
          <a:xfrm>
            <a:off x="4038600" y="6356351"/>
            <a:ext cx="4114800" cy="365125"/>
          </a:xfrm>
          <a:prstGeom prst="rect">
            <a:avLst/>
          </a:prstGeom>
        </p:spPr>
        <p:txBody>
          <a:bodyPr vert="horz" lIns="91440" tIns="45720" rIns="91440" bIns="45720" rtlCol="0" anchor="ctr"/>
          <a:lstStyle>
            <a:defPPr>
              <a:defRPr lang="es-E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75939163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reserve="1">
  <p:cSld name="Title slide">
    <p:spTree>
      <p:nvGrpSpPr>
        <p:cNvPr id="1" name="Shape 9"/>
        <p:cNvGrpSpPr/>
        <p:nvPr/>
      </p:nvGrpSpPr>
      <p:grpSpPr>
        <a:xfrm>
          <a:off x="0" y="0"/>
          <a:ext cx="0" cy="0"/>
          <a:chOff x="0" y="0"/>
          <a:chExt cx="0" cy="0"/>
        </a:xfrm>
      </p:grpSpPr>
      <p:pic>
        <p:nvPicPr>
          <p:cNvPr id="10" name="Google Shape;10;p67"/>
          <p:cNvPicPr preferRelativeResize="0"/>
          <p:nvPr/>
        </p:nvPicPr>
        <p:blipFill rotWithShape="1">
          <a:blip r:embed="rId2">
            <a:alphaModFix/>
          </a:blip>
          <a:srcRect l="4164" r="43153"/>
          <a:stretch/>
        </p:blipFill>
        <p:spPr>
          <a:xfrm>
            <a:off x="7765774" y="157061"/>
            <a:ext cx="1020418" cy="659838"/>
          </a:xfrm>
          <a:prstGeom prst="rect">
            <a:avLst/>
          </a:prstGeom>
          <a:noFill/>
          <a:ln>
            <a:noFill/>
          </a:ln>
        </p:spPr>
      </p:pic>
      <p:sp>
        <p:nvSpPr>
          <p:cNvPr id="11" name="Google Shape;11;p6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solidFill>
                  <a:schemeClr val="lt1"/>
                </a:solidFill>
                <a:latin typeface="Calibri"/>
                <a:ea typeface="Calibri"/>
                <a:cs typeface="Calibri"/>
                <a:sym typeface="Calibri"/>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r>
              <a:rPr lang="es-ES"/>
              <a:t>Haga clic para modificar el estilo de título del patrón</a:t>
            </a:r>
            <a:endParaRPr/>
          </a:p>
        </p:txBody>
      </p:sp>
    </p:spTree>
    <p:extLst>
      <p:ext uri="{BB962C8B-B14F-4D97-AF65-F5344CB8AC3E}">
        <p14:creationId xmlns:p14="http://schemas.microsoft.com/office/powerpoint/2010/main" val="182105393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preserve="1">
  <p:cSld name="Title and body">
    <p:spTree>
      <p:nvGrpSpPr>
        <p:cNvPr id="1" name="Shape 12"/>
        <p:cNvGrpSpPr/>
        <p:nvPr/>
      </p:nvGrpSpPr>
      <p:grpSpPr>
        <a:xfrm>
          <a:off x="0" y="0"/>
          <a:ext cx="0" cy="0"/>
          <a:chOff x="0" y="0"/>
          <a:chExt cx="0" cy="0"/>
        </a:xfrm>
      </p:grpSpPr>
      <p:pic>
        <p:nvPicPr>
          <p:cNvPr id="3" name="Gráfico 11">
            <a:extLst>
              <a:ext uri="{FF2B5EF4-FFF2-40B4-BE49-F238E27FC236}">
                <a16:creationId xmlns:a16="http://schemas.microsoft.com/office/drawing/2014/main" id="{82DC6C10-937C-1F1F-D048-1657A24F318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07316" y="4702209"/>
            <a:ext cx="891441" cy="378665"/>
          </a:xfrm>
          <a:prstGeom prst="rect">
            <a:avLst/>
          </a:prstGeom>
        </p:spPr>
      </p:pic>
      <p:sp>
        <p:nvSpPr>
          <p:cNvPr id="4" name="Slide Number Placeholder 5">
            <a:extLst>
              <a:ext uri="{FF2B5EF4-FFF2-40B4-BE49-F238E27FC236}">
                <a16:creationId xmlns:a16="http://schemas.microsoft.com/office/drawing/2014/main" id="{8ECDB7D0-BDF1-F8C6-9DA6-C96C08639B04}"/>
              </a:ext>
            </a:extLst>
          </p:cNvPr>
          <p:cNvSpPr>
            <a:spLocks noGrp="1"/>
          </p:cNvSpPr>
          <p:nvPr>
            <p:ph type="sldNum" sz="quarter"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s-CO" smtClean="0"/>
              <a:t>‹#›</a:t>
            </a:fld>
            <a:endParaRPr lang="es-CO"/>
          </a:p>
        </p:txBody>
      </p:sp>
      <p:pic>
        <p:nvPicPr>
          <p:cNvPr id="5" name="Imagen 4" descr="Imagen que contiene coral, calle, animal, agua&#10;&#10;Descripción generada automáticamente">
            <a:extLst>
              <a:ext uri="{FF2B5EF4-FFF2-40B4-BE49-F238E27FC236}">
                <a16:creationId xmlns:a16="http://schemas.microsoft.com/office/drawing/2014/main" id="{1DCB6439-688A-AB5E-8E4C-BDCA157360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95266977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Referencias">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1"/>
            <a:ext cx="2743200" cy="365125"/>
          </a:xfrm>
          <a:prstGeom prst="rect">
            <a:avLst/>
          </a:prstGeom>
        </p:spPr>
        <p:txBody>
          <a:bodyPr vert="horz" lIns="91440" tIns="45720" rIns="91440" bIns="45720" rtlCol="0" anchor="ctr"/>
          <a:lstStyle>
            <a:defPPr>
              <a:defRPr lang="es-E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Footer Placeholder 4"/>
          <p:cNvSpPr>
            <a:spLocks noGrp="1"/>
          </p:cNvSpPr>
          <p:nvPr>
            <p:ph type="ftr" sz="quarter" idx="11"/>
          </p:nvPr>
        </p:nvSpPr>
        <p:spPr>
          <a:xfrm>
            <a:off x="4038600" y="6356351"/>
            <a:ext cx="4114800" cy="365125"/>
          </a:xfrm>
          <a:prstGeom prst="rect">
            <a:avLst/>
          </a:prstGeom>
        </p:spPr>
        <p:txBody>
          <a:bodyPr vert="horz" lIns="91440" tIns="45720" rIns="91440" bIns="45720" rtlCol="0" anchor="ctr"/>
          <a:lstStyle>
            <a:defPPr>
              <a:defRPr lang="es-E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2" name="Rectángulo 1">
            <a:extLst>
              <a:ext uri="{FF2B5EF4-FFF2-40B4-BE49-F238E27FC236}">
                <a16:creationId xmlns:a16="http://schemas.microsoft.com/office/drawing/2014/main" id="{18E40F9F-6290-C1E6-1E74-AFEA26E22D8D}"/>
              </a:ext>
            </a:extLst>
          </p:cNvPr>
          <p:cNvSpPr/>
          <p:nvPr/>
        </p:nvSpPr>
        <p:spPr>
          <a:xfrm>
            <a:off x="0" y="0"/>
            <a:ext cx="9144000" cy="857250"/>
          </a:xfrm>
          <a:prstGeom prst="rect">
            <a:avLst/>
          </a:prstGeom>
          <a:solidFill>
            <a:srgbClr val="0D32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3" name="Gráfico 12">
            <a:extLst>
              <a:ext uri="{FF2B5EF4-FFF2-40B4-BE49-F238E27FC236}">
                <a16:creationId xmlns:a16="http://schemas.microsoft.com/office/drawing/2014/main" id="{F6C67CBD-A8F1-F1DB-702D-816E945356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53400" y="4764835"/>
            <a:ext cx="891441" cy="378665"/>
          </a:xfrm>
          <a:prstGeom prst="rect">
            <a:avLst/>
          </a:prstGeom>
        </p:spPr>
      </p:pic>
      <p:sp>
        <p:nvSpPr>
          <p:cNvPr id="7" name="CuadroTexto 6">
            <a:extLst>
              <a:ext uri="{FF2B5EF4-FFF2-40B4-BE49-F238E27FC236}">
                <a16:creationId xmlns:a16="http://schemas.microsoft.com/office/drawing/2014/main" id="{6704F0FF-04CD-EDFF-7B1A-C5DE938EEA59}"/>
              </a:ext>
            </a:extLst>
          </p:cNvPr>
          <p:cNvSpPr txBox="1"/>
          <p:nvPr/>
        </p:nvSpPr>
        <p:spPr>
          <a:xfrm>
            <a:off x="264319" y="4914899"/>
            <a:ext cx="1900238" cy="196208"/>
          </a:xfrm>
          <a:prstGeom prst="rect">
            <a:avLst/>
          </a:prstGeom>
          <a:solidFill>
            <a:schemeClr val="lt1"/>
          </a:solidFill>
        </p:spPr>
        <p:txBody>
          <a:bodyPr wrap="square" rtlCol="0">
            <a:spAutoFit/>
          </a:bodyPr>
          <a:lstStyle/>
          <a:p>
            <a:r>
              <a:rPr lang="es-CO" sz="675" dirty="0">
                <a:solidFill>
                  <a:schemeClr val="bg2"/>
                </a:solidFill>
              </a:rPr>
              <a:t>Vigilada </a:t>
            </a:r>
            <a:r>
              <a:rPr lang="es-CO" sz="675" dirty="0" err="1">
                <a:solidFill>
                  <a:schemeClr val="bg2"/>
                </a:solidFill>
              </a:rPr>
              <a:t>Mineducación</a:t>
            </a:r>
            <a:endParaRPr lang="es-CO" sz="675" dirty="0">
              <a:solidFill>
                <a:schemeClr val="bg2"/>
              </a:solidFill>
            </a:endParaRPr>
          </a:p>
        </p:txBody>
      </p:sp>
      <p:sp>
        <p:nvSpPr>
          <p:cNvPr id="6" name="Google Shape;98;p23">
            <a:extLst>
              <a:ext uri="{FF2B5EF4-FFF2-40B4-BE49-F238E27FC236}">
                <a16:creationId xmlns:a16="http://schemas.microsoft.com/office/drawing/2014/main" id="{F562C296-131A-1156-2E03-095F6317AF59}"/>
              </a:ext>
            </a:extLst>
          </p:cNvPr>
          <p:cNvSpPr txBox="1"/>
          <p:nvPr/>
        </p:nvSpPr>
        <p:spPr>
          <a:xfrm>
            <a:off x="139161" y="0"/>
            <a:ext cx="5102161" cy="857249"/>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595959"/>
              </a:buClr>
              <a:buSzPts val="2800"/>
              <a:buFont typeface="Arial"/>
              <a:buNone/>
            </a:pPr>
            <a:endParaRPr dirty="0"/>
          </a:p>
        </p:txBody>
      </p:sp>
    </p:spTree>
    <p:extLst>
      <p:ext uri="{BB962C8B-B14F-4D97-AF65-F5344CB8AC3E}">
        <p14:creationId xmlns:p14="http://schemas.microsoft.com/office/powerpoint/2010/main" val="252745712"/>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preserve="1">
  <p:cSld name="1_Title and body">
    <p:spTree>
      <p:nvGrpSpPr>
        <p:cNvPr id="1" name="Shape 15"/>
        <p:cNvGrpSpPr/>
        <p:nvPr/>
      </p:nvGrpSpPr>
      <p:grpSpPr>
        <a:xfrm>
          <a:off x="0" y="0"/>
          <a:ext cx="0" cy="0"/>
          <a:chOff x="0" y="0"/>
          <a:chExt cx="0" cy="0"/>
        </a:xfrm>
      </p:grpSpPr>
      <p:pic>
        <p:nvPicPr>
          <p:cNvPr id="16" name="Google Shape;16;p69"/>
          <p:cNvPicPr preferRelativeResize="0"/>
          <p:nvPr/>
        </p:nvPicPr>
        <p:blipFill rotWithShape="1">
          <a:blip r:embed="rId2">
            <a:alphaModFix/>
          </a:blip>
          <a:srcRect l="4164" r="43153"/>
          <a:stretch/>
        </p:blipFill>
        <p:spPr>
          <a:xfrm>
            <a:off x="7765774" y="157061"/>
            <a:ext cx="1020418" cy="659838"/>
          </a:xfrm>
          <a:prstGeom prst="rect">
            <a:avLst/>
          </a:prstGeom>
          <a:noFill/>
          <a:ln>
            <a:noFill/>
          </a:ln>
        </p:spPr>
      </p:pic>
    </p:spTree>
    <p:extLst>
      <p:ext uri="{BB962C8B-B14F-4D97-AF65-F5344CB8AC3E}">
        <p14:creationId xmlns:p14="http://schemas.microsoft.com/office/powerpoint/2010/main" val="1319693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reserve="1">
  <p:cSld name="Section header">
    <p:spTree>
      <p:nvGrpSpPr>
        <p:cNvPr id="1" name="Shape 18"/>
        <p:cNvGrpSpPr/>
        <p:nvPr/>
      </p:nvGrpSpPr>
      <p:grpSpPr>
        <a:xfrm>
          <a:off x="0" y="0"/>
          <a:ext cx="0" cy="0"/>
          <a:chOff x="0" y="0"/>
          <a:chExt cx="0" cy="0"/>
        </a:xfrm>
      </p:grpSpPr>
      <p:sp>
        <p:nvSpPr>
          <p:cNvPr id="19" name="Google Shape;19;p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r>
              <a:rPr lang="es-ES"/>
              <a:t>Haga clic para modificar el estilo de título del patrón</a:t>
            </a:r>
            <a:endParaRPr/>
          </a:p>
        </p:txBody>
      </p:sp>
      <p:sp>
        <p:nvSpPr>
          <p:cNvPr id="20" name="Google Shape;2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21674164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a:t>
            </a:fld>
            <a:endParaRPr lang="es-CO"/>
          </a:p>
        </p:txBody>
      </p:sp>
    </p:spTree>
    <p:extLst>
      <p:ext uri="{BB962C8B-B14F-4D97-AF65-F5344CB8AC3E}">
        <p14:creationId xmlns:p14="http://schemas.microsoft.com/office/powerpoint/2010/main" val="1497199371"/>
      </p:ext>
    </p:extLst>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transition>
    <p:fade thruBlk="1"/>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7.jpeg"/><Relationship Id="rId5" Type="http://schemas.openxmlformats.org/officeDocument/2006/relationships/image" Target="../media/image26.png"/><Relationship Id="rId4" Type="http://schemas.openxmlformats.org/officeDocument/2006/relationships/image" Target="../media/image25.jpeg"/></Relationships>
</file>

<file path=ppt/slides/_rels/slide3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1976393" y="518260"/>
            <a:ext cx="6802401" cy="764177"/>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s-ES" sz="3600" dirty="0">
                <a:latin typeface="Calibri"/>
                <a:ea typeface="Roboto"/>
                <a:cs typeface="Arial"/>
              </a:rPr>
              <a:t>Introducción a la Inteligencia Artificial</a:t>
            </a:r>
          </a:p>
          <a:p>
            <a:pPr marL="0" lvl="0" indent="0" rtl="0">
              <a:spcBef>
                <a:spcPts val="0"/>
              </a:spcBef>
              <a:spcAft>
                <a:spcPts val="0"/>
              </a:spcAft>
              <a:buNone/>
            </a:pPr>
            <a:endParaRPr lang="es-ES" sz="4400" dirty="0"/>
          </a:p>
          <a:p>
            <a:pPr marL="0" lvl="0" indent="0" rtl="0">
              <a:spcBef>
                <a:spcPts val="0"/>
              </a:spcBef>
              <a:spcAft>
                <a:spcPts val="0"/>
              </a:spcAft>
              <a:buNone/>
            </a:pPr>
            <a:endParaRPr lang="es-ES" sz="4800" dirty="0"/>
          </a:p>
        </p:txBody>
      </p:sp>
      <p:sp>
        <p:nvSpPr>
          <p:cNvPr id="3" name="Google Shape;60;p19">
            <a:extLst>
              <a:ext uri="{FF2B5EF4-FFF2-40B4-BE49-F238E27FC236}">
                <a16:creationId xmlns:a16="http://schemas.microsoft.com/office/drawing/2014/main" id="{E4D3BE62-9653-A8AD-FBD4-1A43E265E47F}"/>
              </a:ext>
            </a:extLst>
          </p:cNvPr>
          <p:cNvSpPr txBox="1"/>
          <p:nvPr/>
        </p:nvSpPr>
        <p:spPr>
          <a:xfrm>
            <a:off x="321739" y="3210271"/>
            <a:ext cx="7664271" cy="1832400"/>
          </a:xfrm>
          <a:prstGeom prst="rect">
            <a:avLst/>
          </a:prstGeom>
          <a:noFill/>
          <a:ln>
            <a:noFill/>
          </a:ln>
        </p:spPr>
        <p:txBody>
          <a:bodyPr spcFirstLastPara="1" wrap="square" lIns="91425" tIns="91425" rIns="91425" bIns="91425" anchor="ctr" anchorCtr="0">
            <a:noAutofit/>
          </a:bodyPr>
          <a:lstStyle/>
          <a:p>
            <a:r>
              <a:rPr lang="es-CO" sz="2000" dirty="0">
                <a:solidFill>
                  <a:schemeClr val="lt1"/>
                </a:solidFill>
                <a:latin typeface="Calibri"/>
                <a:ea typeface="Calibri"/>
              </a:rPr>
              <a:t>Yomin Estiven Jaramillo Múnera, </a:t>
            </a:r>
            <a:r>
              <a:rPr lang="es-CO" sz="2000" dirty="0" err="1">
                <a:solidFill>
                  <a:schemeClr val="lt1"/>
                </a:solidFill>
                <a:latin typeface="Calibri"/>
                <a:ea typeface="Calibri"/>
              </a:rPr>
              <a:t>Msc</a:t>
            </a:r>
            <a:r>
              <a:rPr lang="es-CO" sz="2000" dirty="0">
                <a:solidFill>
                  <a:schemeClr val="lt1"/>
                </a:solidFill>
                <a:latin typeface="Calibri"/>
                <a:ea typeface="Calibri"/>
              </a:rPr>
              <a:t>.</a:t>
            </a:r>
            <a:endParaRPr lang="es-CO" sz="2000" dirty="0">
              <a:solidFill>
                <a:schemeClr val="lt1"/>
              </a:solidFill>
              <a:latin typeface="Calibri"/>
            </a:endParaRPr>
          </a:p>
          <a:p>
            <a:r>
              <a:rPr lang="es-CO" sz="2000" b="1" dirty="0">
                <a:solidFill>
                  <a:srgbClr val="02C9B6"/>
                </a:solidFill>
                <a:latin typeface="Calibri"/>
              </a:rPr>
              <a:t> yejaramilm@eafit.edu.co</a:t>
            </a:r>
            <a:endParaRPr lang="es-CO" sz="2000" dirty="0">
              <a:latin typeface="Calibri"/>
            </a:endParaRPr>
          </a:p>
          <a:p>
            <a:pPr marL="342900" indent="-342900">
              <a:buFont typeface="Arial"/>
              <a:buChar char="•"/>
            </a:pPr>
            <a:endParaRPr lang="es-CO" sz="2000" dirty="0">
              <a:latin typeface="Calibri"/>
              <a:ea typeface="Calibri"/>
            </a:endParaRPr>
          </a:p>
          <a:p>
            <a:endParaRPr lang="es-CO" sz="2000" dirty="0">
              <a:solidFill>
                <a:schemeClr val="lt1"/>
              </a:solidFill>
              <a:ea typeface="Calibri"/>
            </a:endParaRPr>
          </a:p>
        </p:txBody>
      </p:sp>
      <p:sp>
        <p:nvSpPr>
          <p:cNvPr id="2" name="Rectángulo 1">
            <a:extLst>
              <a:ext uri="{FF2B5EF4-FFF2-40B4-BE49-F238E27FC236}">
                <a16:creationId xmlns:a16="http://schemas.microsoft.com/office/drawing/2014/main" id="{3E69A9B5-4391-6F24-1932-EE87EAB76524}"/>
              </a:ext>
            </a:extLst>
          </p:cNvPr>
          <p:cNvSpPr/>
          <p:nvPr/>
        </p:nvSpPr>
        <p:spPr>
          <a:xfrm>
            <a:off x="7909209" y="3313352"/>
            <a:ext cx="1112403" cy="624419"/>
          </a:xfrm>
          <a:prstGeom prst="rect">
            <a:avLst/>
          </a:prstGeom>
          <a:solidFill>
            <a:srgbClr val="102E3F"/>
          </a:solidFill>
          <a:ln>
            <a:solidFill>
              <a:srgbClr val="102E3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Libros recomendados</a:t>
            </a:r>
            <a:endParaRPr lang="en-US" dirty="0"/>
          </a:p>
        </p:txBody>
      </p:sp>
      <p:pic>
        <p:nvPicPr>
          <p:cNvPr id="4" name="Picture 3">
            <a:extLst>
              <a:ext uri="{FF2B5EF4-FFF2-40B4-BE49-F238E27FC236}">
                <a16:creationId xmlns:a16="http://schemas.microsoft.com/office/drawing/2014/main" id="{1D5A81AA-13F3-091F-0885-394D81AFED96}"/>
              </a:ext>
            </a:extLst>
          </p:cNvPr>
          <p:cNvPicPr>
            <a:picLocks noChangeAspect="1"/>
          </p:cNvPicPr>
          <p:nvPr/>
        </p:nvPicPr>
        <p:blipFill>
          <a:blip r:embed="rId2"/>
          <a:srcRect t="496" r="2286" b="993"/>
          <a:stretch/>
        </p:blipFill>
        <p:spPr>
          <a:xfrm>
            <a:off x="751026" y="1004754"/>
            <a:ext cx="7482026" cy="36624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78585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¿Qué es inteligencia?</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71856"/>
            <a:ext cx="5769095" cy="28655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b="1" dirty="0">
                <a:solidFill>
                  <a:schemeClr val="accent5">
                    <a:lumMod val="49000"/>
                  </a:schemeClr>
                </a:solidFill>
                <a:latin typeface="Calibri"/>
              </a:rPr>
              <a:t>Inteligencia:</a:t>
            </a:r>
            <a:r>
              <a:rPr lang="es-ES_tradnl" sz="1800" dirty="0">
                <a:latin typeface="Calibri"/>
                <a:ea typeface="Calibri"/>
              </a:rPr>
              <a:t> Capacidad de adquirir y usar conocimiento.</a:t>
            </a:r>
            <a:endParaRPr lang="es-ES_tradnl" sz="1800" dirty="0">
              <a:latin typeface="Calibri"/>
              <a:ea typeface="Calibri"/>
              <a:cs typeface="Calibri"/>
            </a:endParaRPr>
          </a:p>
          <a:p>
            <a:pPr>
              <a:lnSpc>
                <a:spcPct val="150000"/>
              </a:lnSpc>
            </a:pPr>
            <a:endParaRPr lang="en-US" dirty="0"/>
          </a:p>
          <a:p>
            <a:pPr>
              <a:lnSpc>
                <a:spcPct val="150000"/>
              </a:lnSpc>
            </a:pPr>
            <a:r>
              <a:rPr lang="es-ES" sz="1800" b="1" dirty="0">
                <a:solidFill>
                  <a:schemeClr val="accent5">
                    <a:lumMod val="49000"/>
                  </a:schemeClr>
                </a:solidFill>
                <a:latin typeface="Calibri"/>
                <a:ea typeface="Calibri"/>
                <a:cs typeface="Calibri"/>
              </a:rPr>
              <a:t>Inteligencia Artificial : </a:t>
            </a:r>
            <a:r>
              <a:rPr lang="es-ES" sz="1800" dirty="0">
                <a:solidFill>
                  <a:schemeClr val="tx1"/>
                </a:solidFill>
                <a:latin typeface="Calibri"/>
                <a:ea typeface="Calibri"/>
                <a:cs typeface="Calibri"/>
              </a:rPr>
              <a:t>Dar a las máquinas la capacidad de:</a:t>
            </a:r>
            <a:endParaRPr lang="en-US" dirty="0">
              <a:solidFill>
                <a:schemeClr val="tx1"/>
              </a:solidFill>
              <a:latin typeface="Calibri"/>
              <a:ea typeface="Calibri"/>
            </a:endParaRPr>
          </a:p>
          <a:p>
            <a:pPr marL="285750" indent="-285750">
              <a:lnSpc>
                <a:spcPct val="150000"/>
              </a:lnSpc>
              <a:buChar char="•"/>
            </a:pPr>
            <a:r>
              <a:rPr lang="es-ES" sz="1800" dirty="0">
                <a:solidFill>
                  <a:schemeClr val="tx1"/>
                </a:solidFill>
                <a:latin typeface="Calibri"/>
                <a:ea typeface="Calibri"/>
                <a:cs typeface="Calibri"/>
              </a:rPr>
              <a:t>Almacenar el conocimiento y usarlo para razonar.</a:t>
            </a:r>
          </a:p>
          <a:p>
            <a:pPr marL="285750" indent="-285750">
              <a:lnSpc>
                <a:spcPct val="150000"/>
              </a:lnSpc>
              <a:buChar char="•"/>
            </a:pPr>
            <a:r>
              <a:rPr lang="es-ES" sz="1800" dirty="0">
                <a:solidFill>
                  <a:schemeClr val="tx1"/>
                </a:solidFill>
                <a:latin typeface="Calibri"/>
                <a:ea typeface="Calibri"/>
                <a:cs typeface="Calibri"/>
              </a:rPr>
              <a:t>Buscar soluciones.</a:t>
            </a:r>
            <a:endParaRPr lang="es-ES" dirty="0">
              <a:solidFill>
                <a:schemeClr val="tx1"/>
              </a:solidFill>
              <a:ea typeface="Calibri"/>
            </a:endParaRPr>
          </a:p>
          <a:p>
            <a:pPr marL="285750" indent="-285750">
              <a:lnSpc>
                <a:spcPct val="150000"/>
              </a:lnSpc>
              <a:buChar char="•"/>
            </a:pPr>
            <a:r>
              <a:rPr lang="es-ES" sz="1800" dirty="0">
                <a:solidFill>
                  <a:schemeClr val="tx1"/>
                </a:solidFill>
                <a:latin typeface="Calibri"/>
                <a:ea typeface="Calibri"/>
                <a:cs typeface="Calibri"/>
              </a:rPr>
              <a:t>Aprender individual y colectivamente.</a:t>
            </a:r>
            <a:endParaRPr lang="en-US" dirty="0">
              <a:solidFill>
                <a:schemeClr val="tx1"/>
              </a:solidFill>
              <a:latin typeface="Calibri"/>
              <a:ea typeface="Calibri"/>
            </a:endParaRPr>
          </a:p>
          <a:p>
            <a:pPr marL="285750" indent="-285750">
              <a:lnSpc>
                <a:spcPct val="150000"/>
              </a:lnSpc>
              <a:buChar char="•"/>
            </a:pPr>
            <a:r>
              <a:rPr lang="es-ES" sz="1800" dirty="0">
                <a:solidFill>
                  <a:schemeClr val="tx1"/>
                </a:solidFill>
                <a:latin typeface="Calibri"/>
                <a:ea typeface="Calibri"/>
                <a:cs typeface="Calibri"/>
              </a:rPr>
              <a:t>Comunicarse y percibir imitando a los humanos</a:t>
            </a:r>
            <a:endParaRPr lang="en-US" dirty="0">
              <a:solidFill>
                <a:schemeClr val="tx1"/>
              </a:solidFill>
              <a:latin typeface="Calibri"/>
            </a:endParaRPr>
          </a:p>
        </p:txBody>
      </p:sp>
      <p:pic>
        <p:nvPicPr>
          <p:cNvPr id="4" name="Picture 3">
            <a:extLst>
              <a:ext uri="{FF2B5EF4-FFF2-40B4-BE49-F238E27FC236}">
                <a16:creationId xmlns:a16="http://schemas.microsoft.com/office/drawing/2014/main" id="{7C4EA304-525E-098B-1EB2-40353D2A8782}"/>
              </a:ext>
            </a:extLst>
          </p:cNvPr>
          <p:cNvPicPr>
            <a:picLocks noChangeAspect="1"/>
          </p:cNvPicPr>
          <p:nvPr/>
        </p:nvPicPr>
        <p:blipFill>
          <a:blip r:embed="rId2"/>
          <a:stretch>
            <a:fillRect/>
          </a:stretch>
        </p:blipFill>
        <p:spPr>
          <a:xfrm>
            <a:off x="6356589" y="1272395"/>
            <a:ext cx="2566359" cy="2566359"/>
          </a:xfrm>
          <a:prstGeom prst="rect">
            <a:avLst/>
          </a:prstGeom>
        </p:spPr>
      </p:pic>
      <p:sp>
        <p:nvSpPr>
          <p:cNvPr id="5" name="TextBox 4">
            <a:extLst>
              <a:ext uri="{FF2B5EF4-FFF2-40B4-BE49-F238E27FC236}">
                <a16:creationId xmlns:a16="http://schemas.microsoft.com/office/drawing/2014/main" id="{07057F51-797A-B815-D608-28FD6DBC1C38}"/>
              </a:ext>
            </a:extLst>
          </p:cNvPr>
          <p:cNvSpPr txBox="1"/>
          <p:nvPr/>
        </p:nvSpPr>
        <p:spPr>
          <a:xfrm>
            <a:off x="6467244" y="3876238"/>
            <a:ext cx="2345049"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_tradnl" sz="900">
                <a:latin typeface="Calibri"/>
              </a:rPr>
              <a:t>Figura 1: Inteligencia vs Inteligencia Artificial</a:t>
            </a:r>
          </a:p>
        </p:txBody>
      </p:sp>
    </p:spTree>
    <p:extLst>
      <p:ext uri="{BB962C8B-B14F-4D97-AF65-F5344CB8AC3E}">
        <p14:creationId xmlns:p14="http://schemas.microsoft.com/office/powerpoint/2010/main" val="489794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¿Qué es la IA?</a:t>
            </a:r>
            <a:endParaRPr lang="en-US" b="1" dirty="0">
              <a:latin typeface="Calibri"/>
            </a:endParaRPr>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87954"/>
            <a:ext cx="7942404" cy="23852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dirty="0">
                <a:latin typeface="Calibri"/>
              </a:rPr>
              <a:t>La IA se puede definir desde varias perspectivas:</a:t>
            </a:r>
          </a:p>
          <a:p>
            <a:pPr marL="285750" indent="-285750">
              <a:lnSpc>
                <a:spcPct val="150000"/>
              </a:lnSpc>
              <a:buChar char="•"/>
            </a:pPr>
            <a:r>
              <a:rPr lang="es-ES_tradnl" sz="1800" dirty="0">
                <a:latin typeface="Calibri"/>
              </a:rPr>
              <a:t>Sistemas que piensan como humanos: Modelo cognitivo.</a:t>
            </a:r>
            <a:endParaRPr lang="en-US" dirty="0"/>
          </a:p>
          <a:p>
            <a:pPr marL="285750" indent="-285750">
              <a:lnSpc>
                <a:spcPct val="150000"/>
              </a:lnSpc>
              <a:buChar char="•"/>
            </a:pPr>
            <a:r>
              <a:rPr lang="es-ES_tradnl" sz="1800" dirty="0">
                <a:latin typeface="Calibri"/>
              </a:rPr>
              <a:t>Sistemas que actúan como humanos:</a:t>
            </a:r>
            <a:r>
              <a:rPr lang="es-ES_tradnl" sz="1800" dirty="0">
                <a:latin typeface="Calibri"/>
                <a:ea typeface="Calibri"/>
              </a:rPr>
              <a:t> Test de Turing.</a:t>
            </a:r>
            <a:endParaRPr lang="es-ES_tradnl" sz="1800" dirty="0">
              <a:latin typeface="Calibri"/>
            </a:endParaRPr>
          </a:p>
          <a:p>
            <a:pPr marL="285750" indent="-285750">
              <a:lnSpc>
                <a:spcPct val="150000"/>
              </a:lnSpc>
              <a:buChar char="•"/>
            </a:pPr>
            <a:r>
              <a:rPr lang="es-ES_tradnl" sz="1800" dirty="0">
                <a:latin typeface="Calibri"/>
                <a:ea typeface="Calibri"/>
              </a:rPr>
              <a:t>Sistemas que piensan racionalmente: Lógica y probabilidad.</a:t>
            </a:r>
            <a:endParaRPr lang="es-ES_tradnl" sz="1800" dirty="0">
              <a:latin typeface="Calibri"/>
            </a:endParaRPr>
          </a:p>
          <a:p>
            <a:pPr marL="285750" indent="-285750">
              <a:lnSpc>
                <a:spcPct val="150000"/>
              </a:lnSpc>
              <a:buChar char="•"/>
            </a:pPr>
            <a:r>
              <a:rPr lang="es-ES_tradnl" sz="1800" dirty="0">
                <a:latin typeface="Calibri"/>
                <a:ea typeface="Calibri"/>
              </a:rPr>
              <a:t>Sistemas que actúan racionalmente: Agentes racionales.</a:t>
            </a:r>
            <a:endParaRPr lang="es-ES_tradnl" sz="1800" dirty="0">
              <a:latin typeface="Calibri"/>
            </a:endParaRPr>
          </a:p>
          <a:p>
            <a:endParaRPr lang="es-ES_tradnl" dirty="0"/>
          </a:p>
        </p:txBody>
      </p:sp>
    </p:spTree>
    <p:extLst>
      <p:ext uri="{BB962C8B-B14F-4D97-AF65-F5344CB8AC3E}">
        <p14:creationId xmlns:p14="http://schemas.microsoft.com/office/powerpoint/2010/main" val="209071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Características Clave de la IA </a:t>
            </a:r>
            <a:endParaRPr lang="en-US" b="1">
              <a:latin typeface="Calibri"/>
            </a:endParaRPr>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71856"/>
            <a:ext cx="5769095"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s-ES_tradnl" sz="1800" b="1" dirty="0">
                <a:solidFill>
                  <a:schemeClr val="accent5">
                    <a:lumMod val="49000"/>
                  </a:schemeClr>
                </a:solidFill>
                <a:latin typeface="Calibri"/>
              </a:rPr>
              <a:t>Percepción:</a:t>
            </a:r>
            <a:r>
              <a:rPr lang="es-ES_tradnl" sz="1800" dirty="0">
                <a:latin typeface="Calibri"/>
              </a:rPr>
              <a:t> Captar información del entorno.</a:t>
            </a:r>
          </a:p>
          <a:p>
            <a:pPr marL="285750" indent="-285750">
              <a:buChar char="•"/>
            </a:pPr>
            <a:endParaRPr lang="es-ES_tradnl" sz="1800" dirty="0">
              <a:latin typeface="Calibri"/>
            </a:endParaRPr>
          </a:p>
          <a:p>
            <a:pPr marL="285750" indent="-285750">
              <a:buChar char="•"/>
            </a:pPr>
            <a:r>
              <a:rPr lang="es-ES_tradnl" sz="1800" b="1" dirty="0">
                <a:solidFill>
                  <a:schemeClr val="accent5">
                    <a:lumMod val="49000"/>
                  </a:schemeClr>
                </a:solidFill>
                <a:latin typeface="Calibri"/>
              </a:rPr>
              <a:t>Razonamiento: </a:t>
            </a:r>
            <a:r>
              <a:rPr lang="es-ES_tradnl" sz="1800" dirty="0">
                <a:latin typeface="Calibri"/>
              </a:rPr>
              <a:t>Tomar decisiones lógicas.</a:t>
            </a:r>
          </a:p>
          <a:p>
            <a:endParaRPr lang="es-ES_tradnl" sz="1800" dirty="0">
              <a:latin typeface="Calibri"/>
            </a:endParaRPr>
          </a:p>
          <a:p>
            <a:pPr marL="285750" indent="-285750">
              <a:buChar char="•"/>
            </a:pPr>
            <a:r>
              <a:rPr lang="es-ES_tradnl" sz="1800" b="1" dirty="0">
                <a:solidFill>
                  <a:schemeClr val="accent5">
                    <a:lumMod val="49000"/>
                  </a:schemeClr>
                </a:solidFill>
                <a:latin typeface="Calibri"/>
              </a:rPr>
              <a:t>Aprendizaje: </a:t>
            </a:r>
            <a:r>
              <a:rPr lang="es-ES_tradnl" sz="1800" dirty="0">
                <a:latin typeface="Calibri"/>
              </a:rPr>
              <a:t>Adaptarse a nuevos datos.</a:t>
            </a:r>
          </a:p>
          <a:p>
            <a:endParaRPr lang="es-ES_tradnl" sz="1800" dirty="0">
              <a:latin typeface="Calibri"/>
            </a:endParaRPr>
          </a:p>
          <a:p>
            <a:pPr marL="285750" indent="-285750">
              <a:buChar char="•"/>
            </a:pPr>
            <a:r>
              <a:rPr lang="es-ES_tradnl" sz="1800" b="1" dirty="0">
                <a:solidFill>
                  <a:schemeClr val="accent5">
                    <a:lumMod val="49000"/>
                  </a:schemeClr>
                </a:solidFill>
                <a:latin typeface="Calibri"/>
              </a:rPr>
              <a:t>Actuación: </a:t>
            </a:r>
            <a:r>
              <a:rPr lang="es-ES_tradnl" sz="1800" dirty="0">
                <a:latin typeface="Calibri"/>
              </a:rPr>
              <a:t>Realizar acciones basadas en el razonamiento.</a:t>
            </a:r>
          </a:p>
          <a:p>
            <a:endParaRPr lang="es-ES_tradnl" sz="1800" dirty="0"/>
          </a:p>
        </p:txBody>
      </p:sp>
      <p:sp>
        <p:nvSpPr>
          <p:cNvPr id="5" name="TextBox 4">
            <a:extLst>
              <a:ext uri="{FF2B5EF4-FFF2-40B4-BE49-F238E27FC236}">
                <a16:creationId xmlns:a16="http://schemas.microsoft.com/office/drawing/2014/main" id="{07057F51-797A-B815-D608-28FD6DBC1C38}"/>
              </a:ext>
            </a:extLst>
          </p:cNvPr>
          <p:cNvSpPr txBox="1"/>
          <p:nvPr/>
        </p:nvSpPr>
        <p:spPr>
          <a:xfrm>
            <a:off x="6536018" y="3256144"/>
            <a:ext cx="1173474"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rPr>
              <a:t>Figura 2: </a:t>
            </a:r>
            <a:r>
              <a:rPr lang="en-US" sz="900" dirty="0" err="1">
                <a:latin typeface="Calibri"/>
              </a:rPr>
              <a:t>Proceso</a:t>
            </a:r>
            <a:r>
              <a:rPr lang="en-US" sz="900" dirty="0">
                <a:latin typeface="Calibri"/>
              </a:rPr>
              <a:t> IA</a:t>
            </a:r>
          </a:p>
        </p:txBody>
      </p:sp>
      <p:pic>
        <p:nvPicPr>
          <p:cNvPr id="6" name="Picture 5">
            <a:extLst>
              <a:ext uri="{FF2B5EF4-FFF2-40B4-BE49-F238E27FC236}">
                <a16:creationId xmlns:a16="http://schemas.microsoft.com/office/drawing/2014/main" id="{CB62DA5B-F3EB-BBF5-EC2E-B6D5F6E37994}"/>
              </a:ext>
            </a:extLst>
          </p:cNvPr>
          <p:cNvPicPr>
            <a:picLocks noChangeAspect="1"/>
          </p:cNvPicPr>
          <p:nvPr/>
        </p:nvPicPr>
        <p:blipFill>
          <a:blip r:embed="rId2"/>
          <a:stretch>
            <a:fillRect/>
          </a:stretch>
        </p:blipFill>
        <p:spPr>
          <a:xfrm>
            <a:off x="5643885" y="1983459"/>
            <a:ext cx="2960984" cy="11862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52166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Ejemplos de IA en la Vida Diaria</a:t>
            </a:r>
            <a:endParaRPr lang="en-US" b="1">
              <a:latin typeface="Calibri"/>
            </a:endParaRPr>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81542"/>
            <a:ext cx="5013553"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s-ES_tradnl" sz="1800" dirty="0"/>
          </a:p>
          <a:p>
            <a:endParaRPr lang="en-US" sz="1800" dirty="0">
              <a:latin typeface="Calibri"/>
            </a:endParaRPr>
          </a:p>
          <a:p>
            <a:pPr marL="285750" indent="-285750">
              <a:buChar char="•"/>
            </a:pPr>
            <a:r>
              <a:rPr lang="es-ES_tradnl" sz="1800" dirty="0">
                <a:latin typeface="Calibri"/>
              </a:rPr>
              <a:t>Reconocimiento facial en smartphones.</a:t>
            </a:r>
          </a:p>
          <a:p>
            <a:endParaRPr lang="es-ES_tradnl" sz="1800" dirty="0">
              <a:latin typeface="Calibri"/>
            </a:endParaRPr>
          </a:p>
          <a:p>
            <a:endParaRPr lang="es-ES_tradnl" sz="1800" dirty="0">
              <a:latin typeface="Calibri"/>
            </a:endParaRPr>
          </a:p>
          <a:p>
            <a:pPr marL="285750" indent="-285750">
              <a:buChar char="•"/>
            </a:pPr>
            <a:r>
              <a:rPr lang="es-ES_tradnl" sz="1800" dirty="0">
                <a:latin typeface="Calibri"/>
              </a:rPr>
              <a:t>Sistemas de recomendación (Netflix, Amazon).</a:t>
            </a:r>
          </a:p>
          <a:p>
            <a:endParaRPr lang="es-ES_tradnl" sz="1800" dirty="0">
              <a:latin typeface="Calibri"/>
            </a:endParaRPr>
          </a:p>
          <a:p>
            <a:endParaRPr lang="es-ES_tradnl" sz="1800" dirty="0">
              <a:latin typeface="Calibri"/>
            </a:endParaRPr>
          </a:p>
          <a:p>
            <a:pPr marL="285750" indent="-285750">
              <a:buChar char="•"/>
            </a:pPr>
            <a:r>
              <a:rPr lang="es-ES_tradnl" sz="1800" dirty="0">
                <a:latin typeface="Calibri"/>
              </a:rPr>
              <a:t>Vehículos autónomos.</a:t>
            </a:r>
            <a:endParaRPr lang="es-ES_tradnl" dirty="0">
              <a:latin typeface="Calibri"/>
            </a:endParaRPr>
          </a:p>
          <a:p>
            <a:endParaRPr lang="es-ES_tradnl" sz="1800" dirty="0"/>
          </a:p>
        </p:txBody>
      </p:sp>
      <p:sp>
        <p:nvSpPr>
          <p:cNvPr id="5" name="TextBox 4">
            <a:extLst>
              <a:ext uri="{FF2B5EF4-FFF2-40B4-BE49-F238E27FC236}">
                <a16:creationId xmlns:a16="http://schemas.microsoft.com/office/drawing/2014/main" id="{07057F51-797A-B815-D608-28FD6DBC1C38}"/>
              </a:ext>
            </a:extLst>
          </p:cNvPr>
          <p:cNvSpPr txBox="1"/>
          <p:nvPr/>
        </p:nvSpPr>
        <p:spPr>
          <a:xfrm>
            <a:off x="6648219" y="3876238"/>
            <a:ext cx="1182999"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rPr>
              <a:t>Figura 3: </a:t>
            </a:r>
            <a:r>
              <a:rPr lang="en-US" sz="900" dirty="0" err="1">
                <a:latin typeface="Calibri"/>
              </a:rPr>
              <a:t>Ejemplos</a:t>
            </a:r>
          </a:p>
        </p:txBody>
      </p:sp>
      <p:pic>
        <p:nvPicPr>
          <p:cNvPr id="6" name="Picture 5">
            <a:extLst>
              <a:ext uri="{FF2B5EF4-FFF2-40B4-BE49-F238E27FC236}">
                <a16:creationId xmlns:a16="http://schemas.microsoft.com/office/drawing/2014/main" id="{A7065C1B-255A-2A23-0CD0-AF145DF61950}"/>
              </a:ext>
            </a:extLst>
          </p:cNvPr>
          <p:cNvPicPr>
            <a:picLocks noChangeAspect="1"/>
          </p:cNvPicPr>
          <p:nvPr/>
        </p:nvPicPr>
        <p:blipFill>
          <a:blip r:embed="rId3"/>
          <a:stretch>
            <a:fillRect/>
          </a:stretch>
        </p:blipFill>
        <p:spPr>
          <a:xfrm>
            <a:off x="5873696" y="1035319"/>
            <a:ext cx="2724151" cy="2840387"/>
          </a:xfrm>
          <a:prstGeom prst="rect">
            <a:avLst/>
          </a:prstGeom>
        </p:spPr>
      </p:pic>
    </p:spTree>
    <p:extLst>
      <p:ext uri="{BB962C8B-B14F-4D97-AF65-F5344CB8AC3E}">
        <p14:creationId xmlns:p14="http://schemas.microsoft.com/office/powerpoint/2010/main" val="3720210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Agente inteligente</a:t>
            </a:r>
            <a:endParaRPr lang="en-US" b="1">
              <a:latin typeface="Calibri"/>
            </a:endParaRPr>
          </a:p>
        </p:txBody>
      </p:sp>
      <p:sp>
        <p:nvSpPr>
          <p:cNvPr id="5" name="TextBox 4">
            <a:extLst>
              <a:ext uri="{FF2B5EF4-FFF2-40B4-BE49-F238E27FC236}">
                <a16:creationId xmlns:a16="http://schemas.microsoft.com/office/drawing/2014/main" id="{07057F51-797A-B815-D608-28FD6DBC1C38}"/>
              </a:ext>
            </a:extLst>
          </p:cNvPr>
          <p:cNvSpPr txBox="1"/>
          <p:nvPr/>
        </p:nvSpPr>
        <p:spPr>
          <a:xfrm>
            <a:off x="6467244" y="3876238"/>
            <a:ext cx="2345049"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rPr>
              <a:t>Figura 1: </a:t>
            </a:r>
            <a:r>
              <a:rPr lang="en-US" sz="900" err="1">
                <a:latin typeface="Calibri"/>
              </a:rPr>
              <a:t>Inteligencia</a:t>
            </a:r>
            <a:r>
              <a:rPr lang="en-US" sz="900" dirty="0">
                <a:latin typeface="Calibri"/>
              </a:rPr>
              <a:t> vs </a:t>
            </a:r>
            <a:r>
              <a:rPr lang="en-US" sz="900" err="1">
                <a:latin typeface="Calibri"/>
              </a:rPr>
              <a:t>Inteligencia</a:t>
            </a:r>
            <a:r>
              <a:rPr lang="en-US" sz="900" dirty="0">
                <a:latin typeface="Calibri"/>
              </a:rPr>
              <a:t> Artificial</a:t>
            </a:r>
          </a:p>
        </p:txBody>
      </p:sp>
      <p:pic>
        <p:nvPicPr>
          <p:cNvPr id="3" name="Imagen 3">
            <a:extLst>
              <a:ext uri="{FF2B5EF4-FFF2-40B4-BE49-F238E27FC236}">
                <a16:creationId xmlns:a16="http://schemas.microsoft.com/office/drawing/2014/main" id="{5C1B1958-0606-4EA4-F6A4-139E1A149280}"/>
              </a:ext>
            </a:extLst>
          </p:cNvPr>
          <p:cNvPicPr>
            <a:picLocks noChangeAspect="1"/>
          </p:cNvPicPr>
          <p:nvPr/>
        </p:nvPicPr>
        <p:blipFill>
          <a:blip r:embed="rId3"/>
          <a:stretch>
            <a:fillRect/>
          </a:stretch>
        </p:blipFill>
        <p:spPr>
          <a:xfrm>
            <a:off x="5313603" y="863894"/>
            <a:ext cx="3504124" cy="4195414"/>
          </a:xfrm>
          <a:prstGeom prst="rect">
            <a:avLst/>
          </a:prstGeom>
        </p:spPr>
      </p:pic>
      <p:sp>
        <p:nvSpPr>
          <p:cNvPr id="4" name="CuadroTexto 5">
            <a:extLst>
              <a:ext uri="{FF2B5EF4-FFF2-40B4-BE49-F238E27FC236}">
                <a16:creationId xmlns:a16="http://schemas.microsoft.com/office/drawing/2014/main" id="{9A20E63B-5CEA-B168-33DF-CFB267CA551D}"/>
              </a:ext>
            </a:extLst>
          </p:cNvPr>
          <p:cNvSpPr txBox="1"/>
          <p:nvPr/>
        </p:nvSpPr>
        <p:spPr>
          <a:xfrm>
            <a:off x="325179" y="2103857"/>
            <a:ext cx="4820413" cy="2031325"/>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just">
              <a:buFont typeface="Arial" panose="020B0604020202020204" pitchFamily="34" charset="0"/>
              <a:buChar char="•"/>
            </a:pPr>
            <a:r>
              <a:rPr lang="es-CO" sz="1800" b="1" dirty="0">
                <a:solidFill>
                  <a:schemeClr val="accent5">
                    <a:lumMod val="50000"/>
                  </a:schemeClr>
                </a:solidFill>
                <a:latin typeface="Calibri" panose="020F0502020204030204" pitchFamily="34" charset="0"/>
                <a:cs typeface="Calibri" panose="020F0502020204030204" pitchFamily="34" charset="0"/>
                <a:sym typeface="Calibri"/>
              </a:rPr>
              <a:t>Agente: </a:t>
            </a:r>
            <a:r>
              <a:rPr lang="es-CO" sz="1800" dirty="0">
                <a:solidFill>
                  <a:schemeClr val="tx1"/>
                </a:solidFill>
                <a:latin typeface="Calibri" panose="020F0502020204030204" pitchFamily="34" charset="0"/>
                <a:cs typeface="Calibri" panose="020F0502020204030204" pitchFamily="34" charset="0"/>
                <a:sym typeface="Calibri"/>
              </a:rPr>
              <a:t>Sistema que percibe un entorno y actúa sobre él para alcanzar objetivos.</a:t>
            </a:r>
            <a:endParaRPr lang="en-US" sz="1800" dirty="0">
              <a:solidFill>
                <a:schemeClr val="tx1"/>
              </a:solidFill>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s-CO" sz="1800" dirty="0">
                <a:solidFill>
                  <a:schemeClr val="tx1"/>
                </a:solidFill>
                <a:latin typeface="Calibri" panose="020F0502020204030204" pitchFamily="34" charset="0"/>
                <a:cs typeface="Calibri" panose="020F0502020204030204" pitchFamily="34" charset="0"/>
                <a:sym typeface="Calibri"/>
              </a:rPr>
              <a:t>Caracterizado por:</a:t>
            </a:r>
            <a:endParaRPr lang="es-CO" sz="1800" dirty="0">
              <a:solidFill>
                <a:schemeClr val="tx1"/>
              </a:solidFill>
              <a:latin typeface="Calibri" panose="020F0502020204030204" pitchFamily="34" charset="0"/>
              <a:cs typeface="Calibri" panose="020F0502020204030204" pitchFamily="34" charset="0"/>
            </a:endParaRPr>
          </a:p>
          <a:p>
            <a:pPr lvl="1" algn="just"/>
            <a:r>
              <a:rPr lang="es-CO" sz="1800" dirty="0">
                <a:solidFill>
                  <a:schemeClr val="tx1"/>
                </a:solidFill>
                <a:latin typeface="Calibri" panose="020F0502020204030204" pitchFamily="34" charset="0"/>
                <a:cs typeface="Calibri" panose="020F0502020204030204" pitchFamily="34" charset="0"/>
                <a:sym typeface="Calibri"/>
              </a:rPr>
              <a:t>	Su estructura (arquitectura)</a:t>
            </a:r>
            <a:endParaRPr lang="es-CO" sz="1800" dirty="0">
              <a:solidFill>
                <a:schemeClr val="tx1"/>
              </a:solidFill>
              <a:latin typeface="Calibri" panose="020F0502020204030204" pitchFamily="34" charset="0"/>
              <a:cs typeface="Calibri" panose="020F0502020204030204" pitchFamily="34" charset="0"/>
            </a:endParaRPr>
          </a:p>
          <a:p>
            <a:pPr lvl="1" algn="just"/>
            <a:r>
              <a:rPr lang="es-CO" sz="1800" dirty="0">
                <a:solidFill>
                  <a:schemeClr val="tx1"/>
                </a:solidFill>
                <a:latin typeface="Calibri" panose="020F0502020204030204" pitchFamily="34" charset="0"/>
                <a:cs typeface="Calibri" panose="020F0502020204030204" pitchFamily="34" charset="0"/>
                <a:sym typeface="Calibri"/>
              </a:rPr>
              <a:t>	Sus acciones (comportamiento)}</a:t>
            </a:r>
            <a:endParaRPr lang="es-CO" sz="1800" dirty="0">
              <a:solidFill>
                <a:schemeClr val="tx1"/>
              </a:solidFill>
              <a:latin typeface="Calibri" panose="020F0502020204030204" pitchFamily="34" charset="0"/>
              <a:cs typeface="Calibri" panose="020F0502020204030204" pitchFamily="34" charset="0"/>
            </a:endParaRPr>
          </a:p>
          <a:p>
            <a:pPr marL="342900" lvl="1" indent="-342900" algn="just">
              <a:buFont typeface="Arial" panose="020B0604020202020204" pitchFamily="34" charset="0"/>
              <a:buChar char="•"/>
            </a:pPr>
            <a:r>
              <a:rPr lang="es-CO" sz="1800" dirty="0">
                <a:solidFill>
                  <a:schemeClr val="tx1"/>
                </a:solidFill>
                <a:latin typeface="Calibri" panose="020F0502020204030204" pitchFamily="34" charset="0"/>
                <a:cs typeface="Calibri" panose="020F0502020204030204" pitchFamily="34" charset="0"/>
                <a:sym typeface="Calibri"/>
              </a:rPr>
              <a:t>Agente = Arquitectura  +  programa</a:t>
            </a:r>
            <a:endParaRPr lang="es-CO" sz="1800" dirty="0">
              <a:solidFill>
                <a:schemeClr val="tx1"/>
              </a:solidFill>
              <a:latin typeface="Calibri" panose="020F0502020204030204" pitchFamily="34" charset="0"/>
              <a:cs typeface="Calibri" panose="020F0502020204030204" pitchFamily="34" charset="0"/>
            </a:endParaRPr>
          </a:p>
          <a:p>
            <a:endParaRPr lang="es-CO" sz="1800" dirty="0">
              <a:solidFill>
                <a:schemeClr val="tx1"/>
              </a:solidFill>
              <a:latin typeface="Calibri" panose="020F0502020204030204" pitchFamily="34" charset="0"/>
              <a:cs typeface="Calibri" panose="020F0502020204030204" pitchFamily="34" charset="0"/>
              <a:sym typeface="Calibri"/>
            </a:endParaRPr>
          </a:p>
        </p:txBody>
      </p:sp>
      <p:sp>
        <p:nvSpPr>
          <p:cNvPr id="7" name="TextBox 6">
            <a:extLst>
              <a:ext uri="{FF2B5EF4-FFF2-40B4-BE49-F238E27FC236}">
                <a16:creationId xmlns:a16="http://schemas.microsoft.com/office/drawing/2014/main" id="{D11057DE-31F6-5C90-9AA1-335FAC46FB5D}"/>
              </a:ext>
            </a:extLst>
          </p:cNvPr>
          <p:cNvSpPr txBox="1"/>
          <p:nvPr/>
        </p:nvSpPr>
        <p:spPr>
          <a:xfrm>
            <a:off x="6796806" y="4919004"/>
            <a:ext cx="1182999"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rPr>
              <a:t>Figura 4: </a:t>
            </a:r>
            <a:r>
              <a:rPr lang="en-US" sz="900" dirty="0" err="1">
                <a:latin typeface="Calibri"/>
              </a:rPr>
              <a:t>Agente</a:t>
            </a:r>
          </a:p>
        </p:txBody>
      </p:sp>
    </p:spTree>
    <p:extLst>
      <p:ext uri="{BB962C8B-B14F-4D97-AF65-F5344CB8AC3E}">
        <p14:creationId xmlns:p14="http://schemas.microsoft.com/office/powerpoint/2010/main" val="2419010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AC33840-A905-FC9D-ED44-29076EC41117}"/>
              </a:ext>
            </a:extLst>
          </p:cNvPr>
          <p:cNvSpPr txBox="1"/>
          <p:nvPr/>
        </p:nvSpPr>
        <p:spPr>
          <a:xfrm>
            <a:off x="122388" y="86302"/>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CO" sz="2500" b="1" dirty="0">
                <a:solidFill>
                  <a:srgbClr val="FFFFFF"/>
                </a:solidFill>
                <a:latin typeface="Calibri"/>
                <a:cs typeface="Calibri"/>
                <a:sym typeface="Calibri"/>
              </a:rPr>
              <a:t>¿Qué características tiene un agente inteligente?</a:t>
            </a:r>
            <a:endParaRPr lang="es-CO" sz="2800" dirty="0"/>
          </a:p>
        </p:txBody>
      </p:sp>
      <p:sp>
        <p:nvSpPr>
          <p:cNvPr id="3" name="Oval 2">
            <a:extLst>
              <a:ext uri="{FF2B5EF4-FFF2-40B4-BE49-F238E27FC236}">
                <a16:creationId xmlns:a16="http://schemas.microsoft.com/office/drawing/2014/main" id="{B1B0F23E-FC20-6F27-FA01-4102B22F28FD}"/>
              </a:ext>
            </a:extLst>
          </p:cNvPr>
          <p:cNvSpPr/>
          <p:nvPr/>
        </p:nvSpPr>
        <p:spPr>
          <a:xfrm>
            <a:off x="863990" y="2200949"/>
            <a:ext cx="2224806" cy="1483204"/>
          </a:xfrm>
          <a:prstGeom prst="ellipse">
            <a:avLst/>
          </a:prstGeom>
          <a:solidFill>
            <a:srgbClr val="0F2D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Agente computacional</a:t>
            </a:r>
            <a:endParaRPr lang="es-CO" dirty="0"/>
          </a:p>
        </p:txBody>
      </p:sp>
      <p:sp>
        <p:nvSpPr>
          <p:cNvPr id="4" name="Oval 3">
            <a:extLst>
              <a:ext uri="{FF2B5EF4-FFF2-40B4-BE49-F238E27FC236}">
                <a16:creationId xmlns:a16="http://schemas.microsoft.com/office/drawing/2014/main" id="{D390FE52-2913-BA3C-EDB7-8C6D5942A393}"/>
              </a:ext>
            </a:extLst>
          </p:cNvPr>
          <p:cNvSpPr/>
          <p:nvPr/>
        </p:nvSpPr>
        <p:spPr>
          <a:xfrm>
            <a:off x="3088796" y="957838"/>
            <a:ext cx="2224806" cy="872310"/>
          </a:xfrm>
          <a:prstGeom prst="ellipse">
            <a:avLst/>
          </a:prstGeom>
          <a:solidFill>
            <a:schemeClr val="bg1"/>
          </a:solid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Descomposición de acciones en </a:t>
            </a:r>
            <a:r>
              <a:rPr lang="es-ES" dirty="0" err="1">
                <a:solidFill>
                  <a:schemeClr val="tx1"/>
                </a:solidFill>
              </a:rPr>
              <a:t>op</a:t>
            </a:r>
            <a:r>
              <a:rPr lang="es-ES" dirty="0">
                <a:solidFill>
                  <a:schemeClr val="tx1"/>
                </a:solidFill>
              </a:rPr>
              <a:t>. primitivas</a:t>
            </a:r>
            <a:endParaRPr lang="es-CO" dirty="0">
              <a:solidFill>
                <a:schemeClr val="tx1"/>
              </a:solidFill>
            </a:endParaRPr>
          </a:p>
        </p:txBody>
      </p:sp>
      <p:sp>
        <p:nvSpPr>
          <p:cNvPr id="5" name="Oval 4">
            <a:extLst>
              <a:ext uri="{FF2B5EF4-FFF2-40B4-BE49-F238E27FC236}">
                <a16:creationId xmlns:a16="http://schemas.microsoft.com/office/drawing/2014/main" id="{9E61DB8D-FB0D-02B1-9119-BFF04A3762C2}"/>
              </a:ext>
            </a:extLst>
          </p:cNvPr>
          <p:cNvSpPr/>
          <p:nvPr/>
        </p:nvSpPr>
        <p:spPr>
          <a:xfrm>
            <a:off x="4942801" y="1642221"/>
            <a:ext cx="2143937" cy="872310"/>
          </a:xfrm>
          <a:prstGeom prst="ellipse">
            <a:avLst/>
          </a:prstGeom>
          <a:solidFill>
            <a:schemeClr val="bg1"/>
          </a:solid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Dominio especializado</a:t>
            </a:r>
            <a:endParaRPr lang="es-CO" dirty="0">
              <a:solidFill>
                <a:schemeClr val="tx1"/>
              </a:solidFill>
            </a:endParaRPr>
          </a:p>
        </p:txBody>
      </p:sp>
      <p:sp>
        <p:nvSpPr>
          <p:cNvPr id="7" name="Oval 6">
            <a:extLst>
              <a:ext uri="{FF2B5EF4-FFF2-40B4-BE49-F238E27FC236}">
                <a16:creationId xmlns:a16="http://schemas.microsoft.com/office/drawing/2014/main" id="{43582221-26CA-FA9C-246A-BDBBC0C8B9CB}"/>
              </a:ext>
            </a:extLst>
          </p:cNvPr>
          <p:cNvSpPr/>
          <p:nvPr/>
        </p:nvSpPr>
        <p:spPr>
          <a:xfrm>
            <a:off x="6014769" y="2506396"/>
            <a:ext cx="1483204" cy="872310"/>
          </a:xfrm>
          <a:prstGeom prst="ellipse">
            <a:avLst/>
          </a:prstGeom>
          <a:solidFill>
            <a:schemeClr val="bg1"/>
          </a:solid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Mundo restringido</a:t>
            </a:r>
            <a:endParaRPr lang="es-CO" dirty="0">
              <a:solidFill>
                <a:schemeClr val="tx1"/>
              </a:solidFill>
            </a:endParaRPr>
          </a:p>
        </p:txBody>
      </p:sp>
      <p:sp>
        <p:nvSpPr>
          <p:cNvPr id="8" name="Oval 7">
            <a:extLst>
              <a:ext uri="{FF2B5EF4-FFF2-40B4-BE49-F238E27FC236}">
                <a16:creationId xmlns:a16="http://schemas.microsoft.com/office/drawing/2014/main" id="{46BB1D88-6EC7-AEB5-3944-6E7594632B68}"/>
              </a:ext>
            </a:extLst>
          </p:cNvPr>
          <p:cNvSpPr/>
          <p:nvPr/>
        </p:nvSpPr>
        <p:spPr>
          <a:xfrm>
            <a:off x="5312109" y="3378706"/>
            <a:ext cx="1483204" cy="872310"/>
          </a:xfrm>
          <a:prstGeom prst="ellipse">
            <a:avLst/>
          </a:prstGeom>
          <a:solidFill>
            <a:schemeClr val="bg1"/>
          </a:solid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Memoria finita</a:t>
            </a:r>
            <a:endParaRPr lang="es-CO" dirty="0">
              <a:solidFill>
                <a:schemeClr val="tx1"/>
              </a:solidFill>
            </a:endParaRPr>
          </a:p>
        </p:txBody>
      </p:sp>
      <p:sp>
        <p:nvSpPr>
          <p:cNvPr id="9" name="Oval 8">
            <a:extLst>
              <a:ext uri="{FF2B5EF4-FFF2-40B4-BE49-F238E27FC236}">
                <a16:creationId xmlns:a16="http://schemas.microsoft.com/office/drawing/2014/main" id="{A6700FDB-1BB6-15A3-EED7-E7026050D340}"/>
              </a:ext>
            </a:extLst>
          </p:cNvPr>
          <p:cNvSpPr/>
          <p:nvPr/>
        </p:nvSpPr>
        <p:spPr>
          <a:xfrm>
            <a:off x="3459597" y="4054954"/>
            <a:ext cx="1483204" cy="872310"/>
          </a:xfrm>
          <a:prstGeom prst="ellipse">
            <a:avLst/>
          </a:prstGeom>
          <a:solidFill>
            <a:schemeClr val="bg1"/>
          </a:solid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Tiempo finito para actuar</a:t>
            </a:r>
            <a:endParaRPr lang="es-CO" dirty="0">
              <a:solidFill>
                <a:schemeClr val="tx1"/>
              </a:solidFill>
            </a:endParaRPr>
          </a:p>
        </p:txBody>
      </p:sp>
      <p:cxnSp>
        <p:nvCxnSpPr>
          <p:cNvPr id="11" name="Straight Arrow Connector 10">
            <a:extLst>
              <a:ext uri="{FF2B5EF4-FFF2-40B4-BE49-F238E27FC236}">
                <a16:creationId xmlns:a16="http://schemas.microsoft.com/office/drawing/2014/main" id="{0933FD49-F4AD-2116-F6CD-FC8D80C4B9D7}"/>
              </a:ext>
            </a:extLst>
          </p:cNvPr>
          <p:cNvCxnSpPr>
            <a:stCxn id="3" idx="6"/>
            <a:endCxn id="4" idx="4"/>
          </p:cNvCxnSpPr>
          <p:nvPr/>
        </p:nvCxnSpPr>
        <p:spPr>
          <a:xfrm flipV="1">
            <a:off x="3088796" y="1830148"/>
            <a:ext cx="1112403" cy="1112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BEEEEF9-28BD-1154-47D8-F27908ED2D93}"/>
              </a:ext>
            </a:extLst>
          </p:cNvPr>
          <p:cNvCxnSpPr>
            <a:stCxn id="3" idx="6"/>
            <a:endCxn id="5" idx="2"/>
          </p:cNvCxnSpPr>
          <p:nvPr/>
        </p:nvCxnSpPr>
        <p:spPr>
          <a:xfrm flipV="1">
            <a:off x="3088796" y="2078376"/>
            <a:ext cx="1854005" cy="864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F6A36B3-35B9-7E97-A71D-24FDD13F6513}"/>
              </a:ext>
            </a:extLst>
          </p:cNvPr>
          <p:cNvCxnSpPr>
            <a:stCxn id="3" idx="6"/>
            <a:endCxn id="7" idx="2"/>
          </p:cNvCxnSpPr>
          <p:nvPr/>
        </p:nvCxnSpPr>
        <p:spPr>
          <a:xfrm>
            <a:off x="3088796" y="2942551"/>
            <a:ext cx="29259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EDDA92E-96BD-A9F5-9625-1AC3CED91CA7}"/>
              </a:ext>
            </a:extLst>
          </p:cNvPr>
          <p:cNvCxnSpPr>
            <a:stCxn id="3" idx="6"/>
            <a:endCxn id="8" idx="2"/>
          </p:cNvCxnSpPr>
          <p:nvPr/>
        </p:nvCxnSpPr>
        <p:spPr>
          <a:xfrm>
            <a:off x="3088796" y="2942551"/>
            <a:ext cx="2223313" cy="8723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92116E1-6FD7-E938-0E27-E717397E99E9}"/>
              </a:ext>
            </a:extLst>
          </p:cNvPr>
          <p:cNvCxnSpPr>
            <a:stCxn id="3" idx="6"/>
            <a:endCxn id="9" idx="0"/>
          </p:cNvCxnSpPr>
          <p:nvPr/>
        </p:nvCxnSpPr>
        <p:spPr>
          <a:xfrm>
            <a:off x="3088796" y="2942551"/>
            <a:ext cx="1112403" cy="1112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0327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Buen comportamiento: El concepto de racionalidad</a:t>
            </a:r>
            <a:endParaRPr lang="en-US" b="1">
              <a:latin typeface="Calibri"/>
            </a:endParaRPr>
          </a:p>
        </p:txBody>
      </p:sp>
      <p:sp>
        <p:nvSpPr>
          <p:cNvPr id="4" name="CuadroTexto 5">
            <a:extLst>
              <a:ext uri="{FF2B5EF4-FFF2-40B4-BE49-F238E27FC236}">
                <a16:creationId xmlns:a16="http://schemas.microsoft.com/office/drawing/2014/main" id="{9A20E63B-5CEA-B168-33DF-CFB267CA551D}"/>
              </a:ext>
            </a:extLst>
          </p:cNvPr>
          <p:cNvSpPr txBox="1"/>
          <p:nvPr/>
        </p:nvSpPr>
        <p:spPr>
          <a:xfrm>
            <a:off x="161133" y="907220"/>
            <a:ext cx="8364113" cy="3788858"/>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s-CO" sz="1800" dirty="0">
                <a:solidFill>
                  <a:schemeClr val="tx1"/>
                </a:solidFill>
                <a:latin typeface="Calibri"/>
              </a:rPr>
              <a:t>Un agente racional es aquel que hace lo correcto. </a:t>
            </a:r>
            <a:endParaRPr lang="en-US" sz="1800" dirty="0">
              <a:solidFill>
                <a:schemeClr val="tx1"/>
              </a:solidFill>
              <a:latin typeface="Calibri"/>
            </a:endParaRPr>
          </a:p>
          <a:p>
            <a:pPr>
              <a:lnSpc>
                <a:spcPct val="150000"/>
              </a:lnSpc>
            </a:pPr>
            <a:endParaRPr lang="es-CO" sz="1800" dirty="0">
              <a:solidFill>
                <a:schemeClr val="tx1"/>
              </a:solidFill>
              <a:latin typeface="Calibri"/>
            </a:endParaRPr>
          </a:p>
          <a:p>
            <a:pPr>
              <a:lnSpc>
                <a:spcPct val="150000"/>
              </a:lnSpc>
            </a:pPr>
            <a:r>
              <a:rPr lang="es-CO" sz="1800" dirty="0">
                <a:solidFill>
                  <a:schemeClr val="tx1"/>
                </a:solidFill>
                <a:latin typeface="Calibri"/>
              </a:rPr>
              <a:t>¿Qué significa hacer lo correcto?</a:t>
            </a:r>
            <a:endParaRPr lang="en-US" sz="1800" dirty="0">
              <a:solidFill>
                <a:schemeClr val="tx1"/>
              </a:solidFill>
              <a:latin typeface="Calibri"/>
            </a:endParaRPr>
          </a:p>
          <a:p>
            <a:pPr>
              <a:lnSpc>
                <a:spcPct val="150000"/>
              </a:lnSpc>
            </a:pPr>
            <a:endParaRPr lang="es-CO" sz="1800" dirty="0">
              <a:solidFill>
                <a:schemeClr val="tx1"/>
              </a:solidFill>
              <a:latin typeface="Calibri"/>
            </a:endParaRPr>
          </a:p>
          <a:p>
            <a:pPr>
              <a:lnSpc>
                <a:spcPct val="150000"/>
              </a:lnSpc>
            </a:pPr>
            <a:r>
              <a:rPr lang="es-CO" sz="1800" dirty="0">
                <a:solidFill>
                  <a:schemeClr val="tx1"/>
                </a:solidFill>
                <a:latin typeface="Calibri"/>
              </a:rPr>
              <a:t>Lo que es racional en un momento dado depende de:</a:t>
            </a:r>
          </a:p>
          <a:p>
            <a:pPr marL="342900" indent="-342900">
              <a:lnSpc>
                <a:spcPct val="150000"/>
              </a:lnSpc>
              <a:buChar char="•"/>
            </a:pPr>
            <a:r>
              <a:rPr lang="es-CO" sz="1800" dirty="0">
                <a:solidFill>
                  <a:schemeClr val="tx1"/>
                </a:solidFill>
                <a:latin typeface="Calibri"/>
              </a:rPr>
              <a:t>La medida de desempeño que define el criterio de éxito.</a:t>
            </a:r>
          </a:p>
          <a:p>
            <a:pPr marL="342900" indent="-342900">
              <a:lnSpc>
                <a:spcPct val="150000"/>
              </a:lnSpc>
              <a:buChar char="•"/>
            </a:pPr>
            <a:r>
              <a:rPr lang="es-CO" sz="1800" dirty="0">
                <a:solidFill>
                  <a:schemeClr val="tx1"/>
                </a:solidFill>
                <a:latin typeface="Calibri"/>
              </a:rPr>
              <a:t>El conocimiento previo del agente sobre el entorno.</a:t>
            </a:r>
          </a:p>
          <a:p>
            <a:pPr marL="342900" indent="-342900">
              <a:lnSpc>
                <a:spcPct val="150000"/>
              </a:lnSpc>
              <a:buChar char="•"/>
            </a:pPr>
            <a:r>
              <a:rPr lang="es-CO" sz="1800" dirty="0">
                <a:solidFill>
                  <a:schemeClr val="tx1"/>
                </a:solidFill>
                <a:latin typeface="Calibri"/>
              </a:rPr>
              <a:t>Las acciones que el agente puede realizar.</a:t>
            </a:r>
          </a:p>
          <a:p>
            <a:pPr marL="342900" indent="-342900">
              <a:lnSpc>
                <a:spcPct val="150000"/>
              </a:lnSpc>
              <a:buChar char="•"/>
            </a:pPr>
            <a:r>
              <a:rPr lang="es-CO" sz="1800" dirty="0">
                <a:solidFill>
                  <a:schemeClr val="tx1"/>
                </a:solidFill>
                <a:latin typeface="Calibri"/>
              </a:rPr>
              <a:t>La secuencia de perceptos del agente hasta el momento.</a:t>
            </a:r>
          </a:p>
        </p:txBody>
      </p:sp>
    </p:spTree>
    <p:extLst>
      <p:ext uri="{BB962C8B-B14F-4D97-AF65-F5344CB8AC3E}">
        <p14:creationId xmlns:p14="http://schemas.microsoft.com/office/powerpoint/2010/main" val="13451065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Entorno</a:t>
            </a:r>
            <a:endParaRPr lang="en-US" b="1">
              <a:latin typeface="Calibri"/>
            </a:endParaRPr>
          </a:p>
        </p:txBody>
      </p:sp>
      <p:sp>
        <p:nvSpPr>
          <p:cNvPr id="4" name="CuadroTexto 5">
            <a:extLst>
              <a:ext uri="{FF2B5EF4-FFF2-40B4-BE49-F238E27FC236}">
                <a16:creationId xmlns:a16="http://schemas.microsoft.com/office/drawing/2014/main" id="{9A20E63B-5CEA-B168-33DF-CFB267CA551D}"/>
              </a:ext>
            </a:extLst>
          </p:cNvPr>
          <p:cNvSpPr txBox="1"/>
          <p:nvPr/>
        </p:nvSpPr>
        <p:spPr>
          <a:xfrm>
            <a:off x="284313" y="1411722"/>
            <a:ext cx="8437892" cy="1615827"/>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s-CO" sz="1800" dirty="0">
                <a:solidFill>
                  <a:schemeClr val="tx1"/>
                </a:solidFill>
                <a:latin typeface="Calibri"/>
              </a:rPr>
              <a:t>El entorno podría ser cualquier cosa ¡el universo entero! En la práctica, se trata solo de esa parte del universo cuyo estado nos importa al diseñar este agente, la parte que afecta lo que el agente percibe y que es afectada por las acciones del agente.</a:t>
            </a:r>
            <a:endParaRPr lang="en-US" sz="1800" dirty="0">
              <a:solidFill>
                <a:schemeClr val="tx1"/>
              </a:solidFill>
              <a:latin typeface="Calibri"/>
            </a:endParaRPr>
          </a:p>
          <a:p>
            <a:endParaRPr lang="es-CO" sz="1800" dirty="0">
              <a:solidFill>
                <a:schemeClr val="tx1"/>
              </a:solidFill>
              <a:latin typeface="Calibri"/>
              <a:cs typeface="Calibri"/>
            </a:endParaRPr>
          </a:p>
        </p:txBody>
      </p:sp>
    </p:spTree>
    <p:extLst>
      <p:ext uri="{BB962C8B-B14F-4D97-AF65-F5344CB8AC3E}">
        <p14:creationId xmlns:p14="http://schemas.microsoft.com/office/powerpoint/2010/main" val="2312650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La naturaleza de los entornos</a:t>
            </a:r>
            <a:endParaRPr lang="en-US" b="1">
              <a:latin typeface="Calibri"/>
            </a:endParaRPr>
          </a:p>
        </p:txBody>
      </p:sp>
      <p:sp>
        <p:nvSpPr>
          <p:cNvPr id="5" name="TextBox 4">
            <a:extLst>
              <a:ext uri="{FF2B5EF4-FFF2-40B4-BE49-F238E27FC236}">
                <a16:creationId xmlns:a16="http://schemas.microsoft.com/office/drawing/2014/main" id="{07057F51-797A-B815-D608-28FD6DBC1C38}"/>
              </a:ext>
            </a:extLst>
          </p:cNvPr>
          <p:cNvSpPr txBox="1"/>
          <p:nvPr/>
        </p:nvSpPr>
        <p:spPr>
          <a:xfrm>
            <a:off x="6171969" y="4276288"/>
            <a:ext cx="2345049"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rPr>
              <a:t>Figura 5: </a:t>
            </a:r>
            <a:r>
              <a:rPr lang="en-US" sz="900" dirty="0" err="1">
                <a:latin typeface="Calibri"/>
              </a:rPr>
              <a:t>Entorno</a:t>
            </a:r>
          </a:p>
        </p:txBody>
      </p:sp>
      <p:sp>
        <p:nvSpPr>
          <p:cNvPr id="4" name="CuadroTexto 5">
            <a:extLst>
              <a:ext uri="{FF2B5EF4-FFF2-40B4-BE49-F238E27FC236}">
                <a16:creationId xmlns:a16="http://schemas.microsoft.com/office/drawing/2014/main" id="{9A20E63B-5CEA-B168-33DF-CFB267CA551D}"/>
              </a:ext>
            </a:extLst>
          </p:cNvPr>
          <p:cNvSpPr txBox="1"/>
          <p:nvPr/>
        </p:nvSpPr>
        <p:spPr>
          <a:xfrm>
            <a:off x="157168" y="1830148"/>
            <a:ext cx="4151642" cy="1677382"/>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s-CO" sz="1800" dirty="0">
                <a:solidFill>
                  <a:schemeClr val="tx1"/>
                </a:solidFill>
                <a:latin typeface="Calibri"/>
              </a:rPr>
              <a:t>Los entornos de tarea son esencialmente los “problemas” para los cuales los agentes racionales son las “soluciones”. </a:t>
            </a:r>
            <a:endParaRPr lang="en-US" sz="1800" dirty="0">
              <a:solidFill>
                <a:schemeClr val="tx1"/>
              </a:solidFill>
              <a:latin typeface="Calibri"/>
            </a:endParaRPr>
          </a:p>
          <a:p>
            <a:endParaRPr lang="es-CO" sz="2200" dirty="0">
              <a:solidFill>
                <a:schemeClr val="tx1"/>
              </a:solidFill>
              <a:latin typeface="Calibri"/>
              <a:cs typeface="Calibri"/>
              <a:sym typeface="Calibri"/>
            </a:endParaRPr>
          </a:p>
        </p:txBody>
      </p:sp>
      <p:pic>
        <p:nvPicPr>
          <p:cNvPr id="3" name="Picture 2">
            <a:extLst>
              <a:ext uri="{FF2B5EF4-FFF2-40B4-BE49-F238E27FC236}">
                <a16:creationId xmlns:a16="http://schemas.microsoft.com/office/drawing/2014/main" id="{4B5EA2CB-D7A4-9E11-FE78-3C4216F52FD2}"/>
              </a:ext>
            </a:extLst>
          </p:cNvPr>
          <p:cNvPicPr>
            <a:picLocks noChangeAspect="1"/>
          </p:cNvPicPr>
          <p:nvPr/>
        </p:nvPicPr>
        <p:blipFill>
          <a:blip r:embed="rId3"/>
          <a:stretch>
            <a:fillRect/>
          </a:stretch>
        </p:blipFill>
        <p:spPr>
          <a:xfrm>
            <a:off x="4915575" y="1123950"/>
            <a:ext cx="3503850" cy="3152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451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Presentación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981075" y="1009191"/>
            <a:ext cx="816292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s-ES" sz="1800" dirty="0">
                <a:latin typeface="Calibri"/>
              </a:rPr>
              <a:t>Temas del curso</a:t>
            </a:r>
            <a:endParaRPr lang="en-US" sz="1800" dirty="0">
              <a:latin typeface="Calibri"/>
            </a:endParaRPr>
          </a:p>
          <a:p>
            <a:endParaRPr lang="es-ES_tradnl" sz="1800" dirty="0">
              <a:latin typeface="Calibri"/>
            </a:endParaRPr>
          </a:p>
          <a:p>
            <a:pPr marL="342900" indent="-342900">
              <a:buAutoNum type="arabicPeriod" startAt="2"/>
            </a:pPr>
            <a:r>
              <a:rPr lang="es-ES_tradnl" sz="1800" dirty="0">
                <a:latin typeface="Calibri"/>
              </a:rPr>
              <a:t>Metodología de </a:t>
            </a:r>
            <a:r>
              <a:rPr lang="es-ES" sz="1800" dirty="0">
                <a:latin typeface="Calibri"/>
              </a:rPr>
              <a:t>Evaluación</a:t>
            </a:r>
            <a:r>
              <a:rPr lang="es-ES_tradnl" sz="1800" dirty="0">
                <a:latin typeface="Calibri"/>
              </a:rPr>
              <a:t>.</a:t>
            </a:r>
          </a:p>
          <a:p>
            <a:pPr marL="342900" indent="-342900">
              <a:buAutoNum type="arabicPeriod" startAt="2"/>
            </a:pPr>
            <a:endParaRPr lang="es-ES_tradnl" sz="1800" dirty="0">
              <a:latin typeface="Calibri"/>
            </a:endParaRPr>
          </a:p>
          <a:p>
            <a:pPr marL="342900" indent="-342900">
              <a:buAutoNum type="arabicPeriod" startAt="2"/>
            </a:pPr>
            <a:r>
              <a:rPr lang="es-ES_tradnl" sz="1800" dirty="0">
                <a:latin typeface="Calibri"/>
              </a:rPr>
              <a:t>Dinámica de las clases</a:t>
            </a:r>
          </a:p>
          <a:p>
            <a:pPr marL="342900" indent="-342900">
              <a:buAutoNum type="arabicPeriod" startAt="2"/>
            </a:pPr>
            <a:endParaRPr lang="es-ES_tradnl" sz="1800" dirty="0">
              <a:latin typeface="Calibri"/>
            </a:endParaRPr>
          </a:p>
          <a:p>
            <a:pPr marL="342900" indent="-342900">
              <a:buAutoNum type="arabicPeriod" startAt="2"/>
            </a:pPr>
            <a:r>
              <a:rPr lang="es-ES_tradnl" sz="1800" dirty="0">
                <a:latin typeface="Calibri"/>
              </a:rPr>
              <a:t>Objetivo del curso</a:t>
            </a:r>
          </a:p>
          <a:p>
            <a:pPr marL="342900" indent="-342900">
              <a:buAutoNum type="arabicPeriod" startAt="2"/>
            </a:pPr>
            <a:endParaRPr lang="es-ES_tradnl" sz="1800" dirty="0">
              <a:latin typeface="Calibri"/>
            </a:endParaRPr>
          </a:p>
          <a:p>
            <a:pPr marL="342900" indent="-342900">
              <a:buAutoNum type="arabicPeriod" startAt="2"/>
            </a:pPr>
            <a:r>
              <a:rPr lang="es-ES_tradnl" sz="1800" dirty="0">
                <a:latin typeface="Calibri"/>
              </a:rPr>
              <a:t>Bibliografía recomendada</a:t>
            </a:r>
          </a:p>
          <a:p>
            <a:pPr algn="l"/>
            <a:endParaRPr lang="en-US" sz="1800" dirty="0"/>
          </a:p>
        </p:txBody>
      </p:sp>
    </p:spTree>
    <p:extLst>
      <p:ext uri="{BB962C8B-B14F-4D97-AF65-F5344CB8AC3E}">
        <p14:creationId xmlns:p14="http://schemas.microsoft.com/office/powerpoint/2010/main" val="1017845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4CF712-B29C-B023-73DD-E13D96B3CF3B}"/>
            </a:ext>
          </a:extLst>
        </p:cNvPr>
        <p:cNvGrpSpPr/>
        <p:nvPr/>
      </p:nvGrpSpPr>
      <p:grpSpPr>
        <a:xfrm>
          <a:off x="0" y="0"/>
          <a:ext cx="0" cy="0"/>
          <a:chOff x="0" y="0"/>
          <a:chExt cx="0" cy="0"/>
        </a:xfrm>
      </p:grpSpPr>
      <p:sp>
        <p:nvSpPr>
          <p:cNvPr id="2" name="Google Shape;76;p22">
            <a:extLst>
              <a:ext uri="{FF2B5EF4-FFF2-40B4-BE49-F238E27FC236}">
                <a16:creationId xmlns:a16="http://schemas.microsoft.com/office/drawing/2014/main" id="{BDB3CE71-E1D2-CBFE-36F2-FBAA08EE86C7}"/>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Entorno de la tarea</a:t>
            </a:r>
            <a:endParaRPr lang="en-US" b="1" dirty="0">
              <a:latin typeface="Calibri"/>
            </a:endParaRPr>
          </a:p>
        </p:txBody>
      </p:sp>
      <p:sp>
        <p:nvSpPr>
          <p:cNvPr id="4" name="CuadroTexto 5">
            <a:extLst>
              <a:ext uri="{FF2B5EF4-FFF2-40B4-BE49-F238E27FC236}">
                <a16:creationId xmlns:a16="http://schemas.microsoft.com/office/drawing/2014/main" id="{C678148E-3542-266C-7A7B-20B7A392914F}"/>
              </a:ext>
            </a:extLst>
          </p:cNvPr>
          <p:cNvSpPr txBox="1"/>
          <p:nvPr/>
        </p:nvSpPr>
        <p:spPr>
          <a:xfrm>
            <a:off x="229851" y="1009191"/>
            <a:ext cx="8420960" cy="1676741"/>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200000"/>
              </a:lnSpc>
            </a:pPr>
            <a:r>
              <a:rPr lang="es-CO" sz="1800" dirty="0">
                <a:solidFill>
                  <a:schemeClr val="tx1"/>
                </a:solidFill>
                <a:latin typeface="Calibri"/>
              </a:rPr>
              <a:t>Para un agente racional debemos especificar la medida de rendimiento, el entorno y los actuadores y sensores del agente. Agrupamos todo esto bajo el título de </a:t>
            </a:r>
            <a:r>
              <a:rPr lang="es-CO" sz="1800" b="1" dirty="0">
                <a:solidFill>
                  <a:schemeClr val="tx1"/>
                </a:solidFill>
                <a:latin typeface="Calibri"/>
              </a:rPr>
              <a:t>entorno de tarea </a:t>
            </a:r>
            <a:r>
              <a:rPr lang="es-CO" sz="1800" dirty="0">
                <a:solidFill>
                  <a:schemeClr val="tx1"/>
                </a:solidFill>
                <a:latin typeface="Calibri"/>
              </a:rPr>
              <a:t>o</a:t>
            </a:r>
            <a:r>
              <a:rPr lang="es-CO" sz="1800" b="1" dirty="0">
                <a:solidFill>
                  <a:schemeClr val="tx1"/>
                </a:solidFill>
                <a:latin typeface="Calibri"/>
              </a:rPr>
              <a:t> PEAS </a:t>
            </a:r>
            <a:endParaRPr lang="es-CO" sz="2200" b="1" dirty="0">
              <a:solidFill>
                <a:schemeClr val="tx1"/>
              </a:solidFill>
              <a:latin typeface="Calibri"/>
              <a:cs typeface="Calibri"/>
              <a:sym typeface="Calibri"/>
            </a:endParaRPr>
          </a:p>
        </p:txBody>
      </p:sp>
      <p:pic>
        <p:nvPicPr>
          <p:cNvPr id="8" name="Picture 7">
            <a:extLst>
              <a:ext uri="{FF2B5EF4-FFF2-40B4-BE49-F238E27FC236}">
                <a16:creationId xmlns:a16="http://schemas.microsoft.com/office/drawing/2014/main" id="{71A6C4D9-CD02-DA9A-08D3-F224D986DFA1}"/>
              </a:ext>
            </a:extLst>
          </p:cNvPr>
          <p:cNvPicPr>
            <a:picLocks noChangeAspect="1"/>
          </p:cNvPicPr>
          <p:nvPr/>
        </p:nvPicPr>
        <p:blipFill>
          <a:blip r:embed="rId3"/>
          <a:stretch>
            <a:fillRect/>
          </a:stretch>
        </p:blipFill>
        <p:spPr>
          <a:xfrm>
            <a:off x="1757362" y="2571750"/>
            <a:ext cx="5629275" cy="2095500"/>
          </a:xfrm>
          <a:prstGeom prst="rect">
            <a:avLst/>
          </a:prstGeom>
        </p:spPr>
      </p:pic>
    </p:spTree>
    <p:extLst>
      <p:ext uri="{BB962C8B-B14F-4D97-AF65-F5344CB8AC3E}">
        <p14:creationId xmlns:p14="http://schemas.microsoft.com/office/powerpoint/2010/main" val="1057703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Categorías de los entornos</a:t>
            </a:r>
            <a:endParaRPr lang="en-US" b="1">
              <a:latin typeface="Calibri"/>
            </a:endParaRPr>
          </a:p>
        </p:txBody>
      </p:sp>
      <p:sp>
        <p:nvSpPr>
          <p:cNvPr id="4" name="CuadroTexto 5">
            <a:extLst>
              <a:ext uri="{FF2B5EF4-FFF2-40B4-BE49-F238E27FC236}">
                <a16:creationId xmlns:a16="http://schemas.microsoft.com/office/drawing/2014/main" id="{9A20E63B-5CEA-B168-33DF-CFB267CA551D}"/>
              </a:ext>
            </a:extLst>
          </p:cNvPr>
          <p:cNvSpPr txBox="1"/>
          <p:nvPr/>
        </p:nvSpPr>
        <p:spPr>
          <a:xfrm>
            <a:off x="157169" y="1088546"/>
            <a:ext cx="3673229" cy="4093428"/>
          </a:xfrm>
          <a:prstGeom prst="rect">
            <a:avLst/>
          </a:prstGeom>
          <a:noFill/>
        </p:spPr>
        <p:txBody>
          <a:bodyPr wrap="square" lIns="91440" tIns="45720" rIns="91440" bIns="4572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nSpc>
                <a:spcPct val="150000"/>
              </a:lnSpc>
              <a:buChar char="•"/>
            </a:pPr>
            <a:r>
              <a:rPr lang="es-CO" sz="1800" dirty="0">
                <a:solidFill>
                  <a:schemeClr val="tx1"/>
                </a:solidFill>
                <a:latin typeface="Calibri"/>
              </a:rPr>
              <a:t>Totalmente Observable Vs. Parcialmente Observable.</a:t>
            </a:r>
            <a:endParaRPr lang="en-US" sz="1800" dirty="0">
              <a:solidFill>
                <a:schemeClr val="tx1"/>
              </a:solidFill>
              <a:latin typeface="Calibri"/>
            </a:endParaRPr>
          </a:p>
          <a:p>
            <a:pPr marL="342900" indent="-342900">
              <a:lnSpc>
                <a:spcPct val="150000"/>
              </a:lnSpc>
              <a:buChar char="•"/>
            </a:pPr>
            <a:r>
              <a:rPr lang="es-CO" sz="1800" dirty="0">
                <a:solidFill>
                  <a:schemeClr val="tx1"/>
                </a:solidFill>
                <a:latin typeface="Calibri"/>
              </a:rPr>
              <a:t>Un Solo Agente Vs. </a:t>
            </a:r>
            <a:r>
              <a:rPr lang="es-CO" sz="1800" dirty="0" err="1">
                <a:solidFill>
                  <a:schemeClr val="tx1"/>
                </a:solidFill>
                <a:latin typeface="Calibri"/>
              </a:rPr>
              <a:t>Multiagente</a:t>
            </a:r>
            <a:r>
              <a:rPr lang="es-CO" sz="1800" dirty="0">
                <a:solidFill>
                  <a:schemeClr val="tx1"/>
                </a:solidFill>
                <a:latin typeface="Calibri"/>
              </a:rPr>
              <a:t>.</a:t>
            </a:r>
          </a:p>
          <a:p>
            <a:pPr marL="342900" indent="-342900">
              <a:lnSpc>
                <a:spcPct val="150000"/>
              </a:lnSpc>
              <a:buChar char="•"/>
            </a:pPr>
            <a:r>
              <a:rPr lang="es-CO" sz="1800" dirty="0">
                <a:solidFill>
                  <a:schemeClr val="tx1"/>
                </a:solidFill>
                <a:latin typeface="Calibri"/>
              </a:rPr>
              <a:t>Determinista vs. No determinista.</a:t>
            </a:r>
          </a:p>
          <a:p>
            <a:pPr marL="342900" indent="-342900">
              <a:lnSpc>
                <a:spcPct val="150000"/>
              </a:lnSpc>
              <a:buChar char="•"/>
            </a:pPr>
            <a:r>
              <a:rPr lang="es-CO" sz="1800" dirty="0">
                <a:solidFill>
                  <a:schemeClr val="tx1"/>
                </a:solidFill>
                <a:latin typeface="Calibri"/>
              </a:rPr>
              <a:t>Episódico Vs. Secuencial.</a:t>
            </a:r>
          </a:p>
          <a:p>
            <a:pPr marL="342900" indent="-342900">
              <a:lnSpc>
                <a:spcPct val="150000"/>
              </a:lnSpc>
              <a:buChar char="•"/>
            </a:pPr>
            <a:r>
              <a:rPr lang="es-CO" sz="1800" dirty="0">
                <a:solidFill>
                  <a:schemeClr val="tx1"/>
                </a:solidFill>
                <a:latin typeface="Calibri"/>
              </a:rPr>
              <a:t>Estático Vs. Dinámico.</a:t>
            </a:r>
          </a:p>
          <a:p>
            <a:pPr marL="342900" indent="-342900">
              <a:lnSpc>
                <a:spcPct val="150000"/>
              </a:lnSpc>
              <a:buChar char="•"/>
            </a:pPr>
            <a:r>
              <a:rPr lang="es-CO" sz="1800" dirty="0">
                <a:solidFill>
                  <a:schemeClr val="tx1"/>
                </a:solidFill>
                <a:latin typeface="Calibri"/>
              </a:rPr>
              <a:t>Discreto Vs. Continuo.</a:t>
            </a:r>
          </a:p>
          <a:p>
            <a:pPr marL="342900" indent="-342900">
              <a:lnSpc>
                <a:spcPct val="150000"/>
              </a:lnSpc>
              <a:buChar char="•"/>
            </a:pPr>
            <a:r>
              <a:rPr lang="es-CO" sz="1800" dirty="0">
                <a:solidFill>
                  <a:schemeClr val="tx1"/>
                </a:solidFill>
                <a:latin typeface="Calibri"/>
              </a:rPr>
              <a:t>Conocido Vs. Desconocido.</a:t>
            </a:r>
          </a:p>
          <a:p>
            <a:endParaRPr lang="es-CO" sz="2200" dirty="0">
              <a:solidFill>
                <a:schemeClr val="tx1"/>
              </a:solidFill>
            </a:endParaRPr>
          </a:p>
          <a:p>
            <a:endParaRPr lang="es-CO" sz="2200" dirty="0">
              <a:solidFill>
                <a:schemeClr val="tx1"/>
              </a:solidFill>
              <a:latin typeface="Calibri"/>
              <a:cs typeface="Calibri"/>
            </a:endParaRPr>
          </a:p>
        </p:txBody>
      </p:sp>
      <p:pic>
        <p:nvPicPr>
          <p:cNvPr id="5" name="Picture 4">
            <a:extLst>
              <a:ext uri="{FF2B5EF4-FFF2-40B4-BE49-F238E27FC236}">
                <a16:creationId xmlns:a16="http://schemas.microsoft.com/office/drawing/2014/main" id="{C93F2C45-30F6-FA68-97AE-8EB1122642C5}"/>
              </a:ext>
            </a:extLst>
          </p:cNvPr>
          <p:cNvPicPr>
            <a:picLocks noChangeAspect="1"/>
          </p:cNvPicPr>
          <p:nvPr/>
        </p:nvPicPr>
        <p:blipFill>
          <a:blip r:embed="rId2"/>
          <a:stretch>
            <a:fillRect/>
          </a:stretch>
        </p:blipFill>
        <p:spPr>
          <a:xfrm>
            <a:off x="3830398" y="1713583"/>
            <a:ext cx="4965507" cy="2329707"/>
          </a:xfrm>
          <a:prstGeom prst="rect">
            <a:avLst/>
          </a:prstGeom>
        </p:spPr>
      </p:pic>
    </p:spTree>
    <p:extLst>
      <p:ext uri="{BB962C8B-B14F-4D97-AF65-F5344CB8AC3E}">
        <p14:creationId xmlns:p14="http://schemas.microsoft.com/office/powerpoint/2010/main" val="701160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CC015D9-EC3E-784A-46C6-88117D7B8EE6}"/>
              </a:ext>
            </a:extLst>
          </p:cNvPr>
          <p:cNvSpPr txBox="1"/>
          <p:nvPr/>
        </p:nvSpPr>
        <p:spPr>
          <a:xfrm>
            <a:off x="683015" y="1451342"/>
            <a:ext cx="7786821" cy="2230739"/>
          </a:xfrm>
          <a:prstGeom prst="rect">
            <a:avLst/>
          </a:prstGeom>
          <a:noFill/>
        </p:spPr>
        <p:txBody>
          <a:bodyPr wrap="square" lIns="91440" tIns="45720" rIns="91440" bIns="45720" anchor="t">
            <a:spAutoFit/>
          </a:bodyPr>
          <a:lstStyle/>
          <a:p>
            <a:pPr algn="just">
              <a:lnSpc>
                <a:spcPct val="200000"/>
              </a:lnSpc>
            </a:pPr>
            <a:r>
              <a:rPr lang="es-CO" sz="1800" dirty="0">
                <a:latin typeface="Calibri"/>
              </a:rPr>
              <a:t>“Un acoplamiento de percepción, razonamiento y actuación comprenden </a:t>
            </a:r>
            <a:r>
              <a:rPr lang="es-CO" sz="1800" b="1" dirty="0">
                <a:latin typeface="Calibri"/>
              </a:rPr>
              <a:t>un agente</a:t>
            </a:r>
            <a:r>
              <a:rPr lang="es-CO" sz="1800" dirty="0">
                <a:latin typeface="Calibri"/>
              </a:rPr>
              <a:t>. Un agente actúa en un </a:t>
            </a:r>
            <a:r>
              <a:rPr lang="es-CO" sz="1800" b="1" dirty="0">
                <a:latin typeface="Calibri"/>
              </a:rPr>
              <a:t>entorno</a:t>
            </a:r>
            <a:r>
              <a:rPr lang="es-CO" sz="1800" dirty="0">
                <a:latin typeface="Calibri"/>
              </a:rPr>
              <a:t>. El ambiente de un agente también puede incluir otros agentes. Un agente junto con su entorno es llamado un </a:t>
            </a:r>
            <a:r>
              <a:rPr lang="es-CO" sz="1800" b="1" dirty="0">
                <a:latin typeface="Calibri"/>
              </a:rPr>
              <a:t>mundo”</a:t>
            </a:r>
            <a:r>
              <a:rPr lang="es-CO" sz="1800" dirty="0">
                <a:latin typeface="Calibri"/>
              </a:rPr>
              <a:t>.</a:t>
            </a:r>
            <a:endParaRPr lang="en-US" sz="1800" dirty="0">
              <a:latin typeface="Calibri"/>
            </a:endParaRPr>
          </a:p>
        </p:txBody>
      </p:sp>
      <p:sp>
        <p:nvSpPr>
          <p:cNvPr id="4" name="Google Shape;76;p22">
            <a:extLst>
              <a:ext uri="{FF2B5EF4-FFF2-40B4-BE49-F238E27FC236}">
                <a16:creationId xmlns:a16="http://schemas.microsoft.com/office/drawing/2014/main" id="{86419B65-82CA-EA9C-7CC4-4DF5A5C85E18}"/>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Mundo</a:t>
            </a:r>
            <a:endParaRPr lang="en-US" dirty="0"/>
          </a:p>
        </p:txBody>
      </p:sp>
    </p:spTree>
    <p:extLst>
      <p:ext uri="{BB962C8B-B14F-4D97-AF65-F5344CB8AC3E}">
        <p14:creationId xmlns:p14="http://schemas.microsoft.com/office/powerpoint/2010/main" val="228477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8AE2E-5F8C-41B4-B391-4C4D7CBD763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952E14D-4159-99A9-5AC9-197F1B32DF5E}"/>
              </a:ext>
            </a:extLst>
          </p:cNvPr>
          <p:cNvSpPr txBox="1"/>
          <p:nvPr/>
        </p:nvSpPr>
        <p:spPr>
          <a:xfrm>
            <a:off x="199523" y="1009191"/>
            <a:ext cx="8787309" cy="3373359"/>
          </a:xfrm>
          <a:prstGeom prst="rect">
            <a:avLst/>
          </a:prstGeom>
          <a:noFill/>
        </p:spPr>
        <p:txBody>
          <a:bodyPr wrap="square" lIns="91440" tIns="45720" rIns="91440" bIns="45720" anchor="t">
            <a:spAutoFit/>
          </a:bodyPr>
          <a:lstStyle/>
          <a:p>
            <a:pPr algn="just">
              <a:lnSpc>
                <a:spcPct val="150000"/>
              </a:lnSpc>
            </a:pPr>
            <a:r>
              <a:rPr lang="es-CO" sz="1800" b="1" dirty="0">
                <a:latin typeface="Calibri" panose="020F0502020204030204" pitchFamily="34" charset="0"/>
                <a:cs typeface="Calibri" panose="020F0502020204030204" pitchFamily="34" charset="0"/>
              </a:rPr>
              <a:t>Simple </a:t>
            </a:r>
            <a:r>
              <a:rPr lang="es-CO" sz="1800" b="1" dirty="0" err="1">
                <a:latin typeface="Calibri" panose="020F0502020204030204" pitchFamily="34" charset="0"/>
                <a:cs typeface="Calibri" panose="020F0502020204030204" pitchFamily="34" charset="0"/>
              </a:rPr>
              <a:t>Reflex</a:t>
            </a:r>
            <a:r>
              <a:rPr lang="es-CO" sz="1800" b="1" dirty="0">
                <a:latin typeface="Calibri" panose="020F0502020204030204" pitchFamily="34" charset="0"/>
                <a:cs typeface="Calibri" panose="020F0502020204030204" pitchFamily="34" charset="0"/>
              </a:rPr>
              <a:t> </a:t>
            </a:r>
            <a:r>
              <a:rPr lang="es-CO" sz="1800" b="1" dirty="0" err="1">
                <a:latin typeface="Calibri" panose="020F0502020204030204" pitchFamily="34" charset="0"/>
                <a:cs typeface="Calibri" panose="020F0502020204030204" pitchFamily="34" charset="0"/>
              </a:rPr>
              <a:t>Agents</a:t>
            </a:r>
            <a:r>
              <a:rPr lang="es-CO" sz="1800" b="1" dirty="0">
                <a:latin typeface="Calibri" panose="020F0502020204030204" pitchFamily="34" charset="0"/>
                <a:cs typeface="Calibri" panose="020F0502020204030204" pitchFamily="34" charset="0"/>
              </a:rPr>
              <a:t>: </a:t>
            </a:r>
            <a:r>
              <a:rPr lang="es-CO" sz="1800" dirty="0">
                <a:latin typeface="Calibri" panose="020F0502020204030204" pitchFamily="34" charset="0"/>
                <a:cs typeface="Calibri" panose="020F0502020204030204" pitchFamily="34" charset="0"/>
              </a:rPr>
              <a:t>Responden directamente a percepciones actuales del entorno, ignorando cualquier historial pasado.</a:t>
            </a:r>
          </a:p>
          <a:p>
            <a:pPr algn="just">
              <a:lnSpc>
                <a:spcPct val="150000"/>
              </a:lnSpc>
            </a:pPr>
            <a:r>
              <a:rPr lang="es-CO" sz="1800" b="1" dirty="0" err="1">
                <a:latin typeface="Calibri" panose="020F0502020204030204" pitchFamily="34" charset="0"/>
                <a:cs typeface="Calibri" panose="020F0502020204030204" pitchFamily="34" charset="0"/>
              </a:rPr>
              <a:t>Model-Based</a:t>
            </a:r>
            <a:r>
              <a:rPr lang="es-CO" sz="1800" b="1" dirty="0">
                <a:latin typeface="Calibri" panose="020F0502020204030204" pitchFamily="34" charset="0"/>
                <a:cs typeface="Calibri" panose="020F0502020204030204" pitchFamily="34" charset="0"/>
              </a:rPr>
              <a:t> </a:t>
            </a:r>
            <a:r>
              <a:rPr lang="es-CO" sz="1800" b="1" dirty="0" err="1">
                <a:latin typeface="Calibri" panose="020F0502020204030204" pitchFamily="34" charset="0"/>
                <a:cs typeface="Calibri" panose="020F0502020204030204" pitchFamily="34" charset="0"/>
              </a:rPr>
              <a:t>Reflex</a:t>
            </a:r>
            <a:r>
              <a:rPr lang="es-CO" sz="1800" b="1" dirty="0">
                <a:latin typeface="Calibri" panose="020F0502020204030204" pitchFamily="34" charset="0"/>
                <a:cs typeface="Calibri" panose="020F0502020204030204" pitchFamily="34" charset="0"/>
              </a:rPr>
              <a:t> </a:t>
            </a:r>
            <a:r>
              <a:rPr lang="es-CO" sz="1800" b="1" dirty="0" err="1">
                <a:latin typeface="Calibri" panose="020F0502020204030204" pitchFamily="34" charset="0"/>
                <a:cs typeface="Calibri" panose="020F0502020204030204" pitchFamily="34" charset="0"/>
              </a:rPr>
              <a:t>Agents</a:t>
            </a:r>
            <a:r>
              <a:rPr lang="es-CO" sz="1800" b="1" dirty="0">
                <a:latin typeface="Calibri" panose="020F0502020204030204" pitchFamily="34" charset="0"/>
                <a:cs typeface="Calibri" panose="020F0502020204030204" pitchFamily="34" charset="0"/>
              </a:rPr>
              <a:t>: </a:t>
            </a:r>
            <a:r>
              <a:rPr lang="es-CO" sz="1800" b="0" i="0" dirty="0">
                <a:solidFill>
                  <a:srgbClr val="1F2328"/>
                </a:solidFill>
                <a:effectLst/>
                <a:latin typeface="Calibri" panose="020F0502020204030204" pitchFamily="34" charset="0"/>
                <a:cs typeface="Calibri" panose="020F0502020204030204" pitchFamily="34" charset="0"/>
              </a:rPr>
              <a:t>el agente realiza un seguimiento de la parte del mundo que no puede ver en ese momento.</a:t>
            </a:r>
          </a:p>
          <a:p>
            <a:pPr algn="just">
              <a:lnSpc>
                <a:spcPct val="150000"/>
              </a:lnSpc>
            </a:pPr>
            <a:r>
              <a:rPr lang="es-CO" sz="1800" b="1" dirty="0" err="1">
                <a:latin typeface="Calibri" panose="020F0502020204030204" pitchFamily="34" charset="0"/>
                <a:cs typeface="Calibri" panose="020F0502020204030204" pitchFamily="34" charset="0"/>
              </a:rPr>
              <a:t>Goal-Based</a:t>
            </a:r>
            <a:r>
              <a:rPr lang="es-CO" sz="1800" b="1" dirty="0">
                <a:latin typeface="Calibri" panose="020F0502020204030204" pitchFamily="34" charset="0"/>
                <a:cs typeface="Calibri" panose="020F0502020204030204" pitchFamily="34" charset="0"/>
              </a:rPr>
              <a:t> </a:t>
            </a:r>
            <a:r>
              <a:rPr lang="es-CO" sz="1800" b="1" dirty="0" err="1">
                <a:latin typeface="Calibri" panose="020F0502020204030204" pitchFamily="34" charset="0"/>
                <a:cs typeface="Calibri" panose="020F0502020204030204" pitchFamily="34" charset="0"/>
              </a:rPr>
              <a:t>Agents</a:t>
            </a:r>
            <a:r>
              <a:rPr lang="es-CO" sz="1800" b="1" dirty="0">
                <a:latin typeface="Calibri" panose="020F0502020204030204" pitchFamily="34" charset="0"/>
                <a:cs typeface="Calibri" panose="020F0502020204030204" pitchFamily="34" charset="0"/>
              </a:rPr>
              <a:t>: </a:t>
            </a:r>
            <a:r>
              <a:rPr lang="es-CO" sz="1800" dirty="0">
                <a:latin typeface="Calibri" panose="020F0502020204030204" pitchFamily="34" charset="0"/>
                <a:cs typeface="Calibri" panose="020F0502020204030204" pitchFamily="34" charset="0"/>
              </a:rPr>
              <a:t>Toman decisiones con base en un objetivo definido que desean alcanzar.</a:t>
            </a:r>
          </a:p>
          <a:p>
            <a:pPr algn="just">
              <a:lnSpc>
                <a:spcPct val="150000"/>
              </a:lnSpc>
            </a:pPr>
            <a:r>
              <a:rPr lang="es-CO" sz="1800" b="1" dirty="0" err="1">
                <a:latin typeface="Calibri" panose="020F0502020204030204" pitchFamily="34" charset="0"/>
                <a:cs typeface="Calibri" panose="020F0502020204030204" pitchFamily="34" charset="0"/>
              </a:rPr>
              <a:t>Utility-Based</a:t>
            </a:r>
            <a:r>
              <a:rPr lang="es-CO" sz="1800" b="1" dirty="0">
                <a:latin typeface="Calibri" panose="020F0502020204030204" pitchFamily="34" charset="0"/>
                <a:cs typeface="Calibri" panose="020F0502020204030204" pitchFamily="34" charset="0"/>
              </a:rPr>
              <a:t> </a:t>
            </a:r>
            <a:r>
              <a:rPr lang="es-CO" sz="1800" b="1" dirty="0" err="1">
                <a:latin typeface="Calibri" panose="020F0502020204030204" pitchFamily="34" charset="0"/>
                <a:cs typeface="Calibri" panose="020F0502020204030204" pitchFamily="34" charset="0"/>
              </a:rPr>
              <a:t>Agents</a:t>
            </a:r>
            <a:r>
              <a:rPr lang="es-CO" sz="1800" b="1" dirty="0">
                <a:latin typeface="Calibri" panose="020F0502020204030204" pitchFamily="34" charset="0"/>
                <a:cs typeface="Calibri" panose="020F0502020204030204" pitchFamily="34" charset="0"/>
              </a:rPr>
              <a:t>: </a:t>
            </a:r>
            <a:r>
              <a:rPr lang="es-CO" sz="1800" dirty="0">
                <a:latin typeface="Calibri" panose="020F0502020204030204" pitchFamily="34" charset="0"/>
                <a:cs typeface="Calibri" panose="020F0502020204030204" pitchFamily="34" charset="0"/>
              </a:rPr>
              <a:t>Eligen acciones que maximizan la utilidad esperada, considerando las posibles consecuencias.</a:t>
            </a:r>
            <a:endParaRPr lang="en-US" sz="1800" b="1" dirty="0">
              <a:latin typeface="Calibri" panose="020F0502020204030204" pitchFamily="34" charset="0"/>
              <a:cs typeface="Calibri" panose="020F0502020204030204" pitchFamily="34" charset="0"/>
            </a:endParaRPr>
          </a:p>
        </p:txBody>
      </p:sp>
      <p:sp>
        <p:nvSpPr>
          <p:cNvPr id="4" name="Google Shape;76;p22">
            <a:extLst>
              <a:ext uri="{FF2B5EF4-FFF2-40B4-BE49-F238E27FC236}">
                <a16:creationId xmlns:a16="http://schemas.microsoft.com/office/drawing/2014/main" id="{6808E4B4-CA97-3647-D06A-0E10EB38AD39}"/>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sym typeface="Calibri"/>
              </a:rPr>
              <a:t>Tipos de programas de agentes</a:t>
            </a:r>
            <a:endParaRPr lang="en-US" dirty="0"/>
          </a:p>
        </p:txBody>
      </p:sp>
    </p:spTree>
    <p:extLst>
      <p:ext uri="{BB962C8B-B14F-4D97-AF65-F5344CB8AC3E}">
        <p14:creationId xmlns:p14="http://schemas.microsoft.com/office/powerpoint/2010/main" val="7503085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E777E-D30D-C3FD-D395-BEF29915AD33}"/>
              </a:ext>
            </a:extLst>
          </p:cNvPr>
          <p:cNvSpPr txBox="1"/>
          <p:nvPr/>
        </p:nvSpPr>
        <p:spPr>
          <a:xfrm>
            <a:off x="122388" y="185019"/>
            <a:ext cx="4572000" cy="477054"/>
          </a:xfrm>
          <a:prstGeom prst="rect">
            <a:avLst/>
          </a:prstGeom>
          <a:noFill/>
        </p:spPr>
        <p:txBody>
          <a:bodyPr wrap="square" lIns="91440" tIns="45720" rIns="91440" bIns="45720" anchor="t">
            <a:spAutoFit/>
          </a:bodyPr>
          <a:lstStyle/>
          <a:p>
            <a:pPr marL="0" marR="0" lvl="0" indent="0" algn="l" rtl="0">
              <a:lnSpc>
                <a:spcPct val="100000"/>
              </a:lnSpc>
              <a:spcBef>
                <a:spcPts val="0"/>
              </a:spcBef>
              <a:spcAft>
                <a:spcPts val="0"/>
              </a:spcAft>
              <a:buClr>
                <a:srgbClr val="595959"/>
              </a:buClr>
              <a:buSzPts val="2800"/>
              <a:buFont typeface="Arial"/>
              <a:buNone/>
            </a:pPr>
            <a:r>
              <a:rPr lang="es-CO" sz="2500" b="1" dirty="0">
                <a:solidFill>
                  <a:srgbClr val="FFFFFF"/>
                </a:solidFill>
                <a:latin typeface="Calibri"/>
                <a:cs typeface="Calibri"/>
                <a:sym typeface="Calibri"/>
              </a:rPr>
              <a:t>Conceptos importantes</a:t>
            </a:r>
            <a:endParaRPr lang="es-CO" sz="2500" dirty="0"/>
          </a:p>
        </p:txBody>
      </p:sp>
      <p:sp>
        <p:nvSpPr>
          <p:cNvPr id="4" name="TextBox 3">
            <a:extLst>
              <a:ext uri="{FF2B5EF4-FFF2-40B4-BE49-F238E27FC236}">
                <a16:creationId xmlns:a16="http://schemas.microsoft.com/office/drawing/2014/main" id="{5A5A1C06-B7C2-C3F6-5E50-3F6FEB9D59F9}"/>
              </a:ext>
            </a:extLst>
          </p:cNvPr>
          <p:cNvSpPr txBox="1"/>
          <p:nvPr/>
        </p:nvSpPr>
        <p:spPr>
          <a:xfrm>
            <a:off x="122388" y="1086617"/>
            <a:ext cx="3708010" cy="3371564"/>
          </a:xfrm>
          <a:prstGeom prst="rect">
            <a:avLst/>
          </a:prstGeom>
          <a:noFill/>
        </p:spPr>
        <p:txBody>
          <a:bodyPr wrap="square" lIns="91440" tIns="45720" rIns="91440" bIns="45720" anchor="t">
            <a:spAutoFit/>
          </a:bodyPr>
          <a:lstStyle/>
          <a:p>
            <a:pPr algn="just">
              <a:lnSpc>
                <a:spcPct val="150000"/>
              </a:lnSpc>
            </a:pPr>
            <a:r>
              <a:rPr lang="es-CO" sz="1800" b="1" dirty="0">
                <a:latin typeface="Calibri"/>
              </a:rPr>
              <a:t>TAREA</a:t>
            </a:r>
            <a:r>
              <a:rPr lang="es-CO" sz="1800" dirty="0">
                <a:latin typeface="Calibri"/>
              </a:rPr>
              <a:t>: Se refiere a una actividad o problema específico que un agente debe resolver o ejecutar. La tarea define los objetivos que el agente debe alcanzar y puede implicar una serie de acciones que el agente debe llevar a cabo en su entorno para cumplir con esos objetivos.</a:t>
            </a:r>
            <a:endParaRPr lang="en-US" dirty="0"/>
          </a:p>
        </p:txBody>
      </p:sp>
      <p:pic>
        <p:nvPicPr>
          <p:cNvPr id="6" name="Picture 5">
            <a:extLst>
              <a:ext uri="{FF2B5EF4-FFF2-40B4-BE49-F238E27FC236}">
                <a16:creationId xmlns:a16="http://schemas.microsoft.com/office/drawing/2014/main" id="{4BD97391-275D-3355-1787-425A022A7086}"/>
              </a:ext>
            </a:extLst>
          </p:cNvPr>
          <p:cNvPicPr>
            <a:picLocks noChangeAspect="1"/>
          </p:cNvPicPr>
          <p:nvPr/>
        </p:nvPicPr>
        <p:blipFill>
          <a:blip r:embed="rId3"/>
          <a:stretch>
            <a:fillRect/>
          </a:stretch>
        </p:blipFill>
        <p:spPr>
          <a:xfrm>
            <a:off x="4669536" y="1267757"/>
            <a:ext cx="3708010" cy="3009284"/>
          </a:xfrm>
          <a:prstGeom prst="rect">
            <a:avLst/>
          </a:prstGeom>
        </p:spPr>
      </p:pic>
    </p:spTree>
    <p:extLst>
      <p:ext uri="{BB962C8B-B14F-4D97-AF65-F5344CB8AC3E}">
        <p14:creationId xmlns:p14="http://schemas.microsoft.com/office/powerpoint/2010/main" val="28011707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DC98AE5-62F1-81D8-8A41-AE6433580322}"/>
              </a:ext>
            </a:extLst>
          </p:cNvPr>
          <p:cNvPicPr>
            <a:picLocks noChangeAspect="1"/>
          </p:cNvPicPr>
          <p:nvPr/>
        </p:nvPicPr>
        <p:blipFill>
          <a:blip r:embed="rId2"/>
          <a:stretch>
            <a:fillRect/>
          </a:stretch>
        </p:blipFill>
        <p:spPr>
          <a:xfrm>
            <a:off x="4477424" y="1402457"/>
            <a:ext cx="4403878" cy="2809063"/>
          </a:xfrm>
          <a:prstGeom prst="rect">
            <a:avLst/>
          </a:prstGeom>
        </p:spPr>
      </p:pic>
      <p:sp>
        <p:nvSpPr>
          <p:cNvPr id="4" name="TextBox 3">
            <a:extLst>
              <a:ext uri="{FF2B5EF4-FFF2-40B4-BE49-F238E27FC236}">
                <a16:creationId xmlns:a16="http://schemas.microsoft.com/office/drawing/2014/main" id="{5A5A1C06-B7C2-C3F6-5E50-3F6FEB9D59F9}"/>
              </a:ext>
            </a:extLst>
          </p:cNvPr>
          <p:cNvSpPr txBox="1"/>
          <p:nvPr/>
        </p:nvSpPr>
        <p:spPr>
          <a:xfrm>
            <a:off x="122387" y="924692"/>
            <a:ext cx="4574111" cy="3788858"/>
          </a:xfrm>
          <a:prstGeom prst="rect">
            <a:avLst/>
          </a:prstGeom>
          <a:noFill/>
        </p:spPr>
        <p:txBody>
          <a:bodyPr wrap="square" lIns="91440" tIns="45720" rIns="91440" bIns="45720" anchor="t">
            <a:spAutoFit/>
          </a:bodyPr>
          <a:lstStyle/>
          <a:p>
            <a:pPr algn="just">
              <a:lnSpc>
                <a:spcPct val="150000"/>
              </a:lnSpc>
            </a:pPr>
            <a:r>
              <a:rPr lang="es-CO" sz="1800" b="1" dirty="0">
                <a:latin typeface="Calibri"/>
              </a:rPr>
              <a:t>SOLUCIÓN DE TAREA</a:t>
            </a:r>
            <a:r>
              <a:rPr lang="es-CO" sz="1800" dirty="0">
                <a:latin typeface="Calibri"/>
              </a:rPr>
              <a:t>:</a:t>
            </a:r>
            <a:endParaRPr lang="en-US" dirty="0"/>
          </a:p>
          <a:p>
            <a:pPr marL="285750" indent="-285750" algn="just">
              <a:lnSpc>
                <a:spcPct val="150000"/>
              </a:lnSpc>
              <a:buFont typeface="Arial" panose="020B0604020202020204" pitchFamily="34" charset="0"/>
              <a:buChar char="•"/>
            </a:pPr>
            <a:r>
              <a:rPr lang="es-CO" sz="1800" dirty="0">
                <a:latin typeface="Calibri"/>
              </a:rPr>
              <a:t>Determinar que constituye una solución. </a:t>
            </a:r>
          </a:p>
          <a:p>
            <a:pPr marL="285750" indent="-285750" algn="just">
              <a:lnSpc>
                <a:spcPct val="150000"/>
              </a:lnSpc>
              <a:buFont typeface="Arial" panose="020B0604020202020204" pitchFamily="34" charset="0"/>
              <a:buChar char="•"/>
            </a:pPr>
            <a:r>
              <a:rPr lang="es-CO" sz="1800" dirty="0">
                <a:latin typeface="Calibri"/>
              </a:rPr>
              <a:t>Representar la tarea de una forma que el computador pueda razonar sobre ella.</a:t>
            </a:r>
          </a:p>
          <a:p>
            <a:pPr marL="285750" indent="-285750" algn="just">
              <a:lnSpc>
                <a:spcPct val="150000"/>
              </a:lnSpc>
              <a:buFont typeface="Arial" panose="020B0604020202020204" pitchFamily="34" charset="0"/>
              <a:buChar char="•"/>
            </a:pPr>
            <a:r>
              <a:rPr lang="es-CO" sz="1800" dirty="0">
                <a:latin typeface="Calibri"/>
              </a:rPr>
              <a:t>Usar el computador para calcular una salida que será presentada al usuario o una acción que debe ejecutar sobre el ambiente. </a:t>
            </a:r>
          </a:p>
          <a:p>
            <a:pPr marL="285750" indent="-285750" algn="just">
              <a:lnSpc>
                <a:spcPct val="150000"/>
              </a:lnSpc>
              <a:buFont typeface="Arial" panose="020B0604020202020204" pitchFamily="34" charset="0"/>
              <a:buChar char="•"/>
            </a:pPr>
            <a:r>
              <a:rPr lang="es-CO" sz="1800" dirty="0">
                <a:latin typeface="Calibri"/>
              </a:rPr>
              <a:t>Interpretar la salida como una solución a la tarea.</a:t>
            </a:r>
          </a:p>
        </p:txBody>
      </p:sp>
      <p:sp>
        <p:nvSpPr>
          <p:cNvPr id="5" name="TextBox 4">
            <a:extLst>
              <a:ext uri="{FF2B5EF4-FFF2-40B4-BE49-F238E27FC236}">
                <a16:creationId xmlns:a16="http://schemas.microsoft.com/office/drawing/2014/main" id="{C02E2685-15FE-9D3E-BC76-18F3F0F6B586}"/>
              </a:ext>
            </a:extLst>
          </p:cNvPr>
          <p:cNvSpPr txBox="1"/>
          <p:nvPr/>
        </p:nvSpPr>
        <p:spPr>
          <a:xfrm>
            <a:off x="122388" y="185019"/>
            <a:ext cx="4572000" cy="477054"/>
          </a:xfrm>
          <a:prstGeom prst="rect">
            <a:avLst/>
          </a:prstGeom>
          <a:noFill/>
        </p:spPr>
        <p:txBody>
          <a:bodyPr wrap="square" lIns="91440" tIns="45720" rIns="91440" bIns="45720" anchor="t">
            <a:spAutoFit/>
          </a:bodyPr>
          <a:lstStyle/>
          <a:p>
            <a:pPr marL="0" marR="0" lvl="0" indent="0" algn="l" rtl="0">
              <a:lnSpc>
                <a:spcPct val="100000"/>
              </a:lnSpc>
              <a:spcBef>
                <a:spcPts val="0"/>
              </a:spcBef>
              <a:spcAft>
                <a:spcPts val="0"/>
              </a:spcAft>
              <a:buClr>
                <a:srgbClr val="595959"/>
              </a:buClr>
              <a:buSzPts val="2800"/>
              <a:buFont typeface="Arial"/>
              <a:buNone/>
            </a:pPr>
            <a:r>
              <a:rPr lang="es-CO" sz="2500" b="1" dirty="0">
                <a:solidFill>
                  <a:srgbClr val="FFFFFF"/>
                </a:solidFill>
                <a:latin typeface="Calibri"/>
                <a:cs typeface="Calibri"/>
                <a:sym typeface="Calibri"/>
              </a:rPr>
              <a:t>Conceptos importantes</a:t>
            </a:r>
            <a:endParaRPr lang="es-CO" sz="2500" dirty="0"/>
          </a:p>
        </p:txBody>
      </p:sp>
    </p:spTree>
    <p:extLst>
      <p:ext uri="{BB962C8B-B14F-4D97-AF65-F5344CB8AC3E}">
        <p14:creationId xmlns:p14="http://schemas.microsoft.com/office/powerpoint/2010/main" val="3047699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A1C06-B7C2-C3F6-5E50-3F6FEB9D59F9}"/>
              </a:ext>
            </a:extLst>
          </p:cNvPr>
          <p:cNvSpPr txBox="1"/>
          <p:nvPr/>
        </p:nvSpPr>
        <p:spPr>
          <a:xfrm>
            <a:off x="5171447" y="2571750"/>
            <a:ext cx="3708010" cy="1754326"/>
          </a:xfrm>
          <a:prstGeom prst="rect">
            <a:avLst/>
          </a:prstGeom>
          <a:noFill/>
        </p:spPr>
        <p:txBody>
          <a:bodyPr wrap="square" lIns="91440" tIns="45720" rIns="91440" bIns="45720" anchor="t">
            <a:spAutoFit/>
          </a:bodyPr>
          <a:lstStyle/>
          <a:p>
            <a:pPr algn="just"/>
            <a:r>
              <a:rPr lang="es-CO" sz="1800" b="1" dirty="0">
                <a:latin typeface="Calibri"/>
              </a:rPr>
              <a:t>CONOCIMIENTO</a:t>
            </a:r>
            <a:r>
              <a:rPr lang="es-CO" sz="1800" dirty="0">
                <a:latin typeface="Calibri"/>
              </a:rPr>
              <a:t>: es la información sobre un </a:t>
            </a:r>
            <a:r>
              <a:rPr lang="es-CO" sz="1800" b="1" dirty="0">
                <a:latin typeface="Calibri"/>
              </a:rPr>
              <a:t>dominio</a:t>
            </a:r>
            <a:r>
              <a:rPr lang="es-CO" sz="1800" dirty="0">
                <a:latin typeface="Calibri"/>
              </a:rPr>
              <a:t> que puede ser usada para resolver </a:t>
            </a:r>
            <a:r>
              <a:rPr lang="es-CO" sz="1800" b="1" dirty="0">
                <a:latin typeface="Calibri"/>
              </a:rPr>
              <a:t>tareas</a:t>
            </a:r>
            <a:r>
              <a:rPr lang="es-CO" sz="1800" dirty="0">
                <a:latin typeface="Calibri"/>
              </a:rPr>
              <a:t> en ese </a:t>
            </a:r>
            <a:r>
              <a:rPr lang="es-CO" sz="1800" b="1" dirty="0">
                <a:latin typeface="Calibri"/>
              </a:rPr>
              <a:t>dominio</a:t>
            </a:r>
            <a:r>
              <a:rPr lang="es-CO" sz="1800" dirty="0">
                <a:latin typeface="Calibri"/>
              </a:rPr>
              <a:t>. Ese conocimiento debe poderse representar en un computador.</a:t>
            </a:r>
          </a:p>
        </p:txBody>
      </p:sp>
      <p:sp>
        <p:nvSpPr>
          <p:cNvPr id="5" name="TextBox 4">
            <a:extLst>
              <a:ext uri="{FF2B5EF4-FFF2-40B4-BE49-F238E27FC236}">
                <a16:creationId xmlns:a16="http://schemas.microsoft.com/office/drawing/2014/main" id="{FD29874F-D927-9C2F-A9CE-F83D15598136}"/>
              </a:ext>
            </a:extLst>
          </p:cNvPr>
          <p:cNvSpPr txBox="1"/>
          <p:nvPr/>
        </p:nvSpPr>
        <p:spPr>
          <a:xfrm>
            <a:off x="264543" y="1140589"/>
            <a:ext cx="4572000" cy="2031325"/>
          </a:xfrm>
          <a:prstGeom prst="rect">
            <a:avLst/>
          </a:prstGeom>
          <a:noFill/>
        </p:spPr>
        <p:txBody>
          <a:bodyPr wrap="square" lIns="91440" tIns="45720" rIns="91440" bIns="45720" anchor="t">
            <a:spAutoFit/>
          </a:bodyPr>
          <a:lstStyle/>
          <a:p>
            <a:pPr algn="just"/>
            <a:r>
              <a:rPr lang="es-CO" sz="1800" b="1" dirty="0">
                <a:latin typeface="Calibri"/>
              </a:rPr>
              <a:t>DOMINIO</a:t>
            </a:r>
            <a:r>
              <a:rPr lang="es-CO" sz="1800" dirty="0">
                <a:latin typeface="Calibri"/>
              </a:rPr>
              <a:t>: campo dentro del cual un agente opera y para el cual está diseñado buscando la resolución de </a:t>
            </a:r>
            <a:r>
              <a:rPr lang="es-CO" sz="1800" b="1" dirty="0">
                <a:latin typeface="Calibri"/>
              </a:rPr>
              <a:t>tareas</a:t>
            </a:r>
            <a:r>
              <a:rPr lang="es-CO" sz="1800" dirty="0">
                <a:latin typeface="Calibri"/>
              </a:rPr>
              <a:t>. Este dominio incluye todos los elementos, reglas, hechos, y relaciones relevantes que el agente debe conocer y utilizar para llevar a cabo sus funciones de manera efectiva.</a:t>
            </a:r>
            <a:endParaRPr lang="en-US"/>
          </a:p>
        </p:txBody>
      </p:sp>
      <p:sp>
        <p:nvSpPr>
          <p:cNvPr id="6" name="TextBox 5">
            <a:extLst>
              <a:ext uri="{FF2B5EF4-FFF2-40B4-BE49-F238E27FC236}">
                <a16:creationId xmlns:a16="http://schemas.microsoft.com/office/drawing/2014/main" id="{1BC59439-81C5-DB1A-A0DA-9D8977BD69CF}"/>
              </a:ext>
            </a:extLst>
          </p:cNvPr>
          <p:cNvSpPr txBox="1"/>
          <p:nvPr/>
        </p:nvSpPr>
        <p:spPr>
          <a:xfrm>
            <a:off x="122388" y="185019"/>
            <a:ext cx="4572000" cy="477054"/>
          </a:xfrm>
          <a:prstGeom prst="rect">
            <a:avLst/>
          </a:prstGeom>
          <a:noFill/>
        </p:spPr>
        <p:txBody>
          <a:bodyPr wrap="square" lIns="91440" tIns="45720" rIns="91440" bIns="45720" anchor="t">
            <a:spAutoFit/>
          </a:bodyPr>
          <a:lstStyle/>
          <a:p>
            <a:pPr marL="0" marR="0" lvl="0" indent="0" algn="l" rtl="0">
              <a:lnSpc>
                <a:spcPct val="100000"/>
              </a:lnSpc>
              <a:spcBef>
                <a:spcPts val="0"/>
              </a:spcBef>
              <a:spcAft>
                <a:spcPts val="0"/>
              </a:spcAft>
              <a:buClr>
                <a:srgbClr val="595959"/>
              </a:buClr>
              <a:buSzPts val="2800"/>
              <a:buFont typeface="Arial"/>
              <a:buNone/>
            </a:pPr>
            <a:r>
              <a:rPr lang="es-CO" sz="2500" b="1" dirty="0">
                <a:solidFill>
                  <a:srgbClr val="FFFFFF"/>
                </a:solidFill>
                <a:latin typeface="Calibri"/>
                <a:cs typeface="Calibri"/>
                <a:sym typeface="Calibri"/>
              </a:rPr>
              <a:t>Conceptos importantes</a:t>
            </a:r>
            <a:endParaRPr lang="es-CO" sz="2500" dirty="0"/>
          </a:p>
        </p:txBody>
      </p:sp>
    </p:spTree>
    <p:extLst>
      <p:ext uri="{BB962C8B-B14F-4D97-AF65-F5344CB8AC3E}">
        <p14:creationId xmlns:p14="http://schemas.microsoft.com/office/powerpoint/2010/main" val="42578916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5A1C06-B7C2-C3F6-5E50-3F6FEB9D59F9}"/>
              </a:ext>
            </a:extLst>
          </p:cNvPr>
          <p:cNvSpPr txBox="1"/>
          <p:nvPr/>
        </p:nvSpPr>
        <p:spPr>
          <a:xfrm>
            <a:off x="4942801" y="1045339"/>
            <a:ext cx="3708010" cy="2540567"/>
          </a:xfrm>
          <a:prstGeom prst="rect">
            <a:avLst/>
          </a:prstGeom>
          <a:noFill/>
        </p:spPr>
        <p:txBody>
          <a:bodyPr wrap="square" lIns="91440" tIns="45720" rIns="91440" bIns="45720" anchor="t">
            <a:spAutoFit/>
          </a:bodyPr>
          <a:lstStyle/>
          <a:p>
            <a:pPr algn="just">
              <a:lnSpc>
                <a:spcPct val="150000"/>
              </a:lnSpc>
            </a:pPr>
            <a:r>
              <a:rPr lang="es-CO" sz="1800" b="1" dirty="0">
                <a:latin typeface="Calibri"/>
              </a:rPr>
              <a:t>REPRESENTACIÓN DEL CONOCIMIENTO</a:t>
            </a:r>
            <a:r>
              <a:rPr lang="es-CO" sz="1800" dirty="0">
                <a:latin typeface="Calibri"/>
              </a:rPr>
              <a:t>: la estructura particular de los datos usados para codificar el conocimiento, de tal forma que pueda ser usado para razonar.</a:t>
            </a:r>
            <a:endParaRPr lang="en-US" dirty="0"/>
          </a:p>
        </p:txBody>
      </p:sp>
      <p:sp>
        <p:nvSpPr>
          <p:cNvPr id="5" name="TextBox 4">
            <a:extLst>
              <a:ext uri="{FF2B5EF4-FFF2-40B4-BE49-F238E27FC236}">
                <a16:creationId xmlns:a16="http://schemas.microsoft.com/office/drawing/2014/main" id="{FD29874F-D927-9C2F-A9CE-F83D15598136}"/>
              </a:ext>
            </a:extLst>
          </p:cNvPr>
          <p:cNvSpPr txBox="1"/>
          <p:nvPr/>
        </p:nvSpPr>
        <p:spPr>
          <a:xfrm>
            <a:off x="264543" y="1140589"/>
            <a:ext cx="3565855" cy="1709571"/>
          </a:xfrm>
          <a:prstGeom prst="rect">
            <a:avLst/>
          </a:prstGeom>
          <a:noFill/>
        </p:spPr>
        <p:txBody>
          <a:bodyPr wrap="square" lIns="91440" tIns="45720" rIns="91440" bIns="45720" anchor="t">
            <a:spAutoFit/>
          </a:bodyPr>
          <a:lstStyle/>
          <a:p>
            <a:pPr algn="just">
              <a:lnSpc>
                <a:spcPct val="150000"/>
              </a:lnSpc>
            </a:pPr>
            <a:r>
              <a:rPr lang="es-CO" sz="1800" b="1" dirty="0">
                <a:latin typeface="Calibri"/>
              </a:rPr>
              <a:t>LENGUAJE DE REPRESENTACIÓN</a:t>
            </a:r>
            <a:r>
              <a:rPr lang="es-CO" sz="1800" dirty="0">
                <a:latin typeface="Calibri"/>
              </a:rPr>
              <a:t>: Herramienta para la expresión del </a:t>
            </a:r>
            <a:r>
              <a:rPr lang="es-CO" sz="1800" b="1" dirty="0">
                <a:latin typeface="Calibri"/>
              </a:rPr>
              <a:t>conocimiento</a:t>
            </a:r>
            <a:r>
              <a:rPr lang="es-CO" sz="1800" dirty="0">
                <a:latin typeface="Calibri"/>
              </a:rPr>
              <a:t> que será usado por un agente</a:t>
            </a:r>
            <a:endParaRPr lang="en-US"/>
          </a:p>
        </p:txBody>
      </p:sp>
      <p:sp>
        <p:nvSpPr>
          <p:cNvPr id="3" name="TextBox 2">
            <a:extLst>
              <a:ext uri="{FF2B5EF4-FFF2-40B4-BE49-F238E27FC236}">
                <a16:creationId xmlns:a16="http://schemas.microsoft.com/office/drawing/2014/main" id="{9DB42BFE-F8D2-7801-E80A-FD3B8E5834E1}"/>
              </a:ext>
            </a:extLst>
          </p:cNvPr>
          <p:cNvSpPr txBox="1"/>
          <p:nvPr/>
        </p:nvSpPr>
        <p:spPr>
          <a:xfrm>
            <a:off x="173718" y="3495906"/>
            <a:ext cx="4212881" cy="1294072"/>
          </a:xfrm>
          <a:prstGeom prst="rect">
            <a:avLst/>
          </a:prstGeom>
          <a:noFill/>
        </p:spPr>
        <p:txBody>
          <a:bodyPr wrap="square" lIns="91440" tIns="45720" rIns="91440" bIns="45720" anchor="t">
            <a:spAutoFit/>
          </a:bodyPr>
          <a:lstStyle/>
          <a:p>
            <a:pPr algn="just">
              <a:lnSpc>
                <a:spcPct val="150000"/>
              </a:lnSpc>
            </a:pPr>
            <a:r>
              <a:rPr lang="es-CO" sz="1800" b="1" dirty="0">
                <a:latin typeface="Calibri"/>
              </a:rPr>
              <a:t>BASE DE CONOCIMIENTO</a:t>
            </a:r>
            <a:r>
              <a:rPr lang="es-CO" sz="1800" dirty="0">
                <a:latin typeface="Calibri"/>
              </a:rPr>
              <a:t>: representación de todo el conocimiento que tiene almacenado un agente.</a:t>
            </a:r>
            <a:endParaRPr lang="en-US" dirty="0"/>
          </a:p>
        </p:txBody>
      </p:sp>
      <p:sp>
        <p:nvSpPr>
          <p:cNvPr id="7" name="TextBox 6">
            <a:extLst>
              <a:ext uri="{FF2B5EF4-FFF2-40B4-BE49-F238E27FC236}">
                <a16:creationId xmlns:a16="http://schemas.microsoft.com/office/drawing/2014/main" id="{5709C7E2-5E35-89A3-4E44-C16F2C3BE67A}"/>
              </a:ext>
            </a:extLst>
          </p:cNvPr>
          <p:cNvSpPr txBox="1"/>
          <p:nvPr/>
        </p:nvSpPr>
        <p:spPr>
          <a:xfrm>
            <a:off x="122388" y="185019"/>
            <a:ext cx="4572000" cy="477054"/>
          </a:xfrm>
          <a:prstGeom prst="rect">
            <a:avLst/>
          </a:prstGeom>
          <a:noFill/>
        </p:spPr>
        <p:txBody>
          <a:bodyPr wrap="square" lIns="91440" tIns="45720" rIns="91440" bIns="45720" anchor="t">
            <a:spAutoFit/>
          </a:bodyPr>
          <a:lstStyle/>
          <a:p>
            <a:pPr marL="0" marR="0" lvl="0" indent="0" algn="l" rtl="0">
              <a:lnSpc>
                <a:spcPct val="100000"/>
              </a:lnSpc>
              <a:spcBef>
                <a:spcPts val="0"/>
              </a:spcBef>
              <a:spcAft>
                <a:spcPts val="0"/>
              </a:spcAft>
              <a:buClr>
                <a:srgbClr val="595959"/>
              </a:buClr>
              <a:buSzPts val="2800"/>
              <a:buFont typeface="Arial"/>
              <a:buNone/>
            </a:pPr>
            <a:r>
              <a:rPr lang="es-CO" sz="2500" b="1" dirty="0">
                <a:solidFill>
                  <a:srgbClr val="FFFFFF"/>
                </a:solidFill>
                <a:latin typeface="Calibri"/>
                <a:cs typeface="Calibri"/>
                <a:sym typeface="Calibri"/>
              </a:rPr>
              <a:t>Conceptos importantes</a:t>
            </a:r>
            <a:endParaRPr lang="es-CO" sz="2500" dirty="0"/>
          </a:p>
        </p:txBody>
      </p:sp>
    </p:spTree>
    <p:extLst>
      <p:ext uri="{BB962C8B-B14F-4D97-AF65-F5344CB8AC3E}">
        <p14:creationId xmlns:p14="http://schemas.microsoft.com/office/powerpoint/2010/main" val="5476408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E777E-D30D-C3FD-D395-BEF29915AD33}"/>
              </a:ext>
            </a:extLst>
          </p:cNvPr>
          <p:cNvSpPr txBox="1"/>
          <p:nvPr/>
        </p:nvSpPr>
        <p:spPr>
          <a:xfrm>
            <a:off x="112863" y="175494"/>
            <a:ext cx="4572000" cy="477054"/>
          </a:xfrm>
          <a:prstGeom prst="rect">
            <a:avLst/>
          </a:prstGeom>
          <a:noFill/>
        </p:spPr>
        <p:txBody>
          <a:bodyPr wrap="square" lIns="91440" tIns="45720" rIns="91440" bIns="45720" anchor="t">
            <a:spAutoFit/>
          </a:bodyPr>
          <a:lstStyle/>
          <a:p>
            <a:pPr marL="0" marR="0" lvl="0" indent="0" algn="l">
              <a:lnSpc>
                <a:spcPct val="100000"/>
              </a:lnSpc>
              <a:spcBef>
                <a:spcPts val="0"/>
              </a:spcBef>
              <a:spcAft>
                <a:spcPts val="0"/>
              </a:spcAft>
              <a:buNone/>
            </a:pPr>
            <a:r>
              <a:rPr lang="es-CO" sz="2500" b="1" dirty="0">
                <a:solidFill>
                  <a:srgbClr val="FFFFFF"/>
                </a:solidFill>
                <a:latin typeface="Calibri"/>
                <a:cs typeface="Calibri"/>
                <a:sym typeface="Calibri"/>
              </a:rPr>
              <a:t>Soluciones</a:t>
            </a:r>
            <a:endParaRPr lang="en-US" sz="2500" dirty="0"/>
          </a:p>
        </p:txBody>
      </p:sp>
      <p:sp>
        <p:nvSpPr>
          <p:cNvPr id="5" name="TextBox 4">
            <a:extLst>
              <a:ext uri="{FF2B5EF4-FFF2-40B4-BE49-F238E27FC236}">
                <a16:creationId xmlns:a16="http://schemas.microsoft.com/office/drawing/2014/main" id="{FD29874F-D927-9C2F-A9CE-F83D15598136}"/>
              </a:ext>
            </a:extLst>
          </p:cNvPr>
          <p:cNvSpPr txBox="1"/>
          <p:nvPr/>
        </p:nvSpPr>
        <p:spPr>
          <a:xfrm>
            <a:off x="264543" y="1140589"/>
            <a:ext cx="4590241" cy="2126864"/>
          </a:xfrm>
          <a:prstGeom prst="rect">
            <a:avLst/>
          </a:prstGeom>
          <a:noFill/>
        </p:spPr>
        <p:txBody>
          <a:bodyPr wrap="square" lIns="91440" tIns="45720" rIns="91440" bIns="45720" anchor="t">
            <a:spAutoFit/>
          </a:bodyPr>
          <a:lstStyle/>
          <a:p>
            <a:pPr algn="just">
              <a:lnSpc>
                <a:spcPct val="150000"/>
              </a:lnSpc>
            </a:pPr>
            <a:r>
              <a:rPr lang="es-CO" sz="1800" b="1" dirty="0">
                <a:latin typeface="Calibri"/>
              </a:rPr>
              <a:t>¿CUAL ES LA SOLUCIÓN?</a:t>
            </a:r>
            <a:r>
              <a:rPr lang="es-CO" sz="1800" dirty="0">
                <a:latin typeface="Calibri"/>
              </a:rPr>
              <a:t> </a:t>
            </a:r>
            <a:endParaRPr lang="en-US"/>
          </a:p>
          <a:p>
            <a:pPr algn="just">
              <a:lnSpc>
                <a:spcPct val="150000"/>
              </a:lnSpc>
            </a:pPr>
            <a:r>
              <a:rPr lang="es-CO" sz="1800" dirty="0">
                <a:latin typeface="Calibri"/>
              </a:rPr>
              <a:t>Dada una descripción informal de una tarea, antes de considerar un computador, un diseñador de agentes debe determinar que constituiría una solución.</a:t>
            </a:r>
          </a:p>
        </p:txBody>
      </p:sp>
      <p:sp>
        <p:nvSpPr>
          <p:cNvPr id="6" name="TextBox 5">
            <a:extLst>
              <a:ext uri="{FF2B5EF4-FFF2-40B4-BE49-F238E27FC236}">
                <a16:creationId xmlns:a16="http://schemas.microsoft.com/office/drawing/2014/main" id="{2B44EB16-8FBE-C3ED-3B74-7B3411768361}"/>
              </a:ext>
            </a:extLst>
          </p:cNvPr>
          <p:cNvSpPr txBox="1"/>
          <p:nvPr/>
        </p:nvSpPr>
        <p:spPr>
          <a:xfrm>
            <a:off x="3383711" y="3378320"/>
            <a:ext cx="5061549" cy="12940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s-ES_tradnl" sz="1800" dirty="0">
                <a:latin typeface="Calibri"/>
              </a:rPr>
              <a:t>Una vez se consiga una buena especificación de la tarea, la siguiente cuestión es tener en cuenta si importa si la tarea esta incorrecta o incompleta.</a:t>
            </a:r>
            <a:endParaRPr lang="en-US" dirty="0"/>
          </a:p>
        </p:txBody>
      </p:sp>
      <p:pic>
        <p:nvPicPr>
          <p:cNvPr id="7" name="Picture 6" descr="Sometimes &quot;solutions&quot; can be just as &quot;problematic&quot;... — GPE Stratagem">
            <a:extLst>
              <a:ext uri="{FF2B5EF4-FFF2-40B4-BE49-F238E27FC236}">
                <a16:creationId xmlns:a16="http://schemas.microsoft.com/office/drawing/2014/main" id="{158754EC-3C95-91FE-9F0D-98CDAD43D7A5}"/>
              </a:ext>
            </a:extLst>
          </p:cNvPr>
          <p:cNvPicPr>
            <a:picLocks noChangeAspect="1"/>
          </p:cNvPicPr>
          <p:nvPr/>
        </p:nvPicPr>
        <p:blipFill rotWithShape="1">
          <a:blip r:embed="rId2"/>
          <a:srcRect r="1702" b="-1205"/>
          <a:stretch/>
        </p:blipFill>
        <p:spPr>
          <a:xfrm>
            <a:off x="5405887" y="1563897"/>
            <a:ext cx="2494413" cy="1821741"/>
          </a:xfrm>
          <a:prstGeom prst="rect">
            <a:avLst/>
          </a:prstGeom>
        </p:spPr>
      </p:pic>
    </p:spTree>
    <p:extLst>
      <p:ext uri="{BB962C8B-B14F-4D97-AF65-F5344CB8AC3E}">
        <p14:creationId xmlns:p14="http://schemas.microsoft.com/office/powerpoint/2010/main" val="983468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75403977-55A0-7BD9-73F8-3BA56D8B5D6B}"/>
              </a:ext>
            </a:extLst>
          </p:cNvPr>
          <p:cNvSpPr/>
          <p:nvPr/>
        </p:nvSpPr>
        <p:spPr>
          <a:xfrm>
            <a:off x="3212509" y="1117394"/>
            <a:ext cx="2857500" cy="50680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b="1" dirty="0">
                <a:latin typeface="Calibri"/>
                <a:ea typeface="Calibri"/>
                <a:cs typeface="Arial"/>
              </a:rPr>
              <a:t>SOLUCIÓN</a:t>
            </a:r>
          </a:p>
        </p:txBody>
      </p:sp>
      <p:sp>
        <p:nvSpPr>
          <p:cNvPr id="7" name="Rectangle: Rounded Corners 6">
            <a:extLst>
              <a:ext uri="{FF2B5EF4-FFF2-40B4-BE49-F238E27FC236}">
                <a16:creationId xmlns:a16="http://schemas.microsoft.com/office/drawing/2014/main" id="{E8CF85BF-63F4-E13F-DEEF-983549C0862A}"/>
              </a:ext>
            </a:extLst>
          </p:cNvPr>
          <p:cNvSpPr/>
          <p:nvPr/>
        </p:nvSpPr>
        <p:spPr>
          <a:xfrm>
            <a:off x="437259" y="2272980"/>
            <a:ext cx="1843896" cy="2415395"/>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1800" b="1" dirty="0">
              <a:solidFill>
                <a:schemeClr val="tx1"/>
              </a:solidFill>
              <a:latin typeface="Calibri"/>
              <a:ea typeface="Calibri"/>
              <a:cs typeface="Arial"/>
            </a:endParaRPr>
          </a:p>
          <a:p>
            <a:pPr algn="ctr"/>
            <a:r>
              <a:rPr lang="en-US" sz="1800" b="1" dirty="0">
                <a:solidFill>
                  <a:schemeClr val="tx1"/>
                </a:solidFill>
                <a:latin typeface="Calibri"/>
                <a:ea typeface="Calibri"/>
                <a:cs typeface="Arial"/>
              </a:rPr>
              <a:t>ÓPTIMA</a:t>
            </a:r>
            <a:endParaRPr lang="en-US" dirty="0">
              <a:solidFill>
                <a:schemeClr val="tx1"/>
              </a:solidFill>
            </a:endParaRPr>
          </a:p>
          <a:p>
            <a:pPr algn="ctr"/>
            <a:endParaRPr lang="es-ES_tradnl" sz="1800" b="1" dirty="0">
              <a:solidFill>
                <a:schemeClr val="tx1"/>
              </a:solidFill>
              <a:latin typeface="Calibri"/>
              <a:ea typeface="Calibri"/>
              <a:cs typeface="Arial"/>
            </a:endParaRPr>
          </a:p>
          <a:p>
            <a:pPr algn="ctr"/>
            <a:r>
              <a:rPr lang="es-ES_tradnl" sz="1800" dirty="0">
                <a:solidFill>
                  <a:schemeClr val="tx1"/>
                </a:solidFill>
                <a:latin typeface="Calibri"/>
                <a:ea typeface="Calibri"/>
                <a:cs typeface="Arial"/>
              </a:rPr>
              <a:t>La mejor de acuerdo con una medida de calidad.</a:t>
            </a:r>
          </a:p>
        </p:txBody>
      </p:sp>
      <p:sp>
        <p:nvSpPr>
          <p:cNvPr id="8" name="Rectangle: Rounded Corners 7">
            <a:extLst>
              <a:ext uri="{FF2B5EF4-FFF2-40B4-BE49-F238E27FC236}">
                <a16:creationId xmlns:a16="http://schemas.microsoft.com/office/drawing/2014/main" id="{BE0CE2A4-B893-4255-AFFA-91F674DF89E1}"/>
              </a:ext>
            </a:extLst>
          </p:cNvPr>
          <p:cNvSpPr/>
          <p:nvPr/>
        </p:nvSpPr>
        <p:spPr>
          <a:xfrm>
            <a:off x="7198211" y="2272980"/>
            <a:ext cx="1843896" cy="2415395"/>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b="1" dirty="0">
                <a:solidFill>
                  <a:schemeClr val="tx1"/>
                </a:solidFill>
                <a:latin typeface="Calibri"/>
                <a:ea typeface="Calibri"/>
                <a:cs typeface="Arial"/>
              </a:rPr>
              <a:t>PROBABLE</a:t>
            </a:r>
          </a:p>
          <a:p>
            <a:pPr algn="ctr"/>
            <a:endParaRPr lang="en-US" sz="1800" b="1" dirty="0">
              <a:solidFill>
                <a:schemeClr val="tx1"/>
              </a:solidFill>
              <a:latin typeface="Calibri"/>
              <a:ea typeface="Calibri"/>
              <a:cs typeface="Arial"/>
            </a:endParaRPr>
          </a:p>
          <a:p>
            <a:pPr algn="ctr"/>
            <a:r>
              <a:rPr lang="es-ES_tradnl" sz="1800">
                <a:solidFill>
                  <a:schemeClr val="tx1"/>
                </a:solidFill>
                <a:latin typeface="Calibri"/>
                <a:ea typeface="Calibri"/>
                <a:cs typeface="Arial"/>
              </a:rPr>
              <a:t>Aunque no sea la solución definida, puede ser una solución.</a:t>
            </a:r>
          </a:p>
        </p:txBody>
      </p:sp>
      <p:sp>
        <p:nvSpPr>
          <p:cNvPr id="11" name="Rectangle: Rounded Corners 10">
            <a:extLst>
              <a:ext uri="{FF2B5EF4-FFF2-40B4-BE49-F238E27FC236}">
                <a16:creationId xmlns:a16="http://schemas.microsoft.com/office/drawing/2014/main" id="{19D375C0-FB8A-2E80-96E8-E1C0B772C0E8}"/>
              </a:ext>
            </a:extLst>
          </p:cNvPr>
          <p:cNvSpPr/>
          <p:nvPr/>
        </p:nvSpPr>
        <p:spPr>
          <a:xfrm>
            <a:off x="2403182" y="2272980"/>
            <a:ext cx="2377296" cy="2415395"/>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b="1" dirty="0">
                <a:solidFill>
                  <a:schemeClr val="tx1"/>
                </a:solidFill>
                <a:latin typeface="Calibri"/>
                <a:ea typeface="Calibri"/>
                <a:cs typeface="Arial"/>
              </a:rPr>
              <a:t>SATISFACTORIA</a:t>
            </a:r>
          </a:p>
          <a:p>
            <a:pPr algn="ctr"/>
            <a:endParaRPr lang="en-US" sz="1800" b="1" dirty="0">
              <a:solidFill>
                <a:schemeClr val="tx1"/>
              </a:solidFill>
              <a:latin typeface="Calibri"/>
              <a:ea typeface="Calibri"/>
              <a:cs typeface="Arial"/>
            </a:endParaRPr>
          </a:p>
          <a:p>
            <a:pPr algn="ctr"/>
            <a:r>
              <a:rPr lang="es-ES_tradnl" sz="1800" dirty="0">
                <a:solidFill>
                  <a:schemeClr val="tx1"/>
                </a:solidFill>
                <a:latin typeface="Calibri"/>
                <a:ea typeface="Calibri"/>
                <a:cs typeface="Arial"/>
              </a:rPr>
              <a:t>Suficientemente</a:t>
            </a:r>
            <a:r>
              <a:rPr lang="en-US" sz="1800" dirty="0">
                <a:solidFill>
                  <a:schemeClr val="tx1"/>
                </a:solidFill>
                <a:latin typeface="Calibri"/>
                <a:ea typeface="Calibri"/>
                <a:cs typeface="Arial"/>
              </a:rPr>
              <a:t> </a:t>
            </a:r>
            <a:r>
              <a:rPr lang="en-US" sz="1800" dirty="0" err="1">
                <a:solidFill>
                  <a:schemeClr val="tx1"/>
                </a:solidFill>
                <a:latin typeface="Calibri"/>
                <a:ea typeface="Calibri"/>
                <a:cs typeface="Arial"/>
              </a:rPr>
              <a:t>buena</a:t>
            </a:r>
            <a:r>
              <a:rPr lang="en-US" sz="1800" dirty="0">
                <a:solidFill>
                  <a:schemeClr val="tx1"/>
                </a:solidFill>
                <a:latin typeface="Calibri"/>
                <a:ea typeface="Calibri"/>
                <a:cs typeface="Arial"/>
              </a:rPr>
              <a:t> </a:t>
            </a:r>
            <a:r>
              <a:rPr lang="en-US" sz="1800" dirty="0" err="1">
                <a:solidFill>
                  <a:schemeClr val="tx1"/>
                </a:solidFill>
                <a:latin typeface="Calibri"/>
                <a:ea typeface="Calibri"/>
                <a:cs typeface="Arial"/>
              </a:rPr>
              <a:t>en</a:t>
            </a:r>
            <a:r>
              <a:rPr lang="en-US" sz="1800" dirty="0">
                <a:solidFill>
                  <a:schemeClr val="tx1"/>
                </a:solidFill>
                <a:latin typeface="Calibri"/>
                <a:ea typeface="Calibri"/>
                <a:cs typeface="Arial"/>
              </a:rPr>
              <a:t> </a:t>
            </a:r>
            <a:r>
              <a:rPr lang="en-US" sz="1800" dirty="0" err="1">
                <a:solidFill>
                  <a:schemeClr val="tx1"/>
                </a:solidFill>
                <a:latin typeface="Calibri"/>
                <a:ea typeface="Calibri"/>
                <a:cs typeface="Arial"/>
              </a:rPr>
              <a:t>el</a:t>
            </a:r>
            <a:r>
              <a:rPr lang="en-US" sz="1800" dirty="0">
                <a:solidFill>
                  <a:schemeClr val="tx1"/>
                </a:solidFill>
                <a:latin typeface="Calibri"/>
                <a:ea typeface="Calibri"/>
                <a:cs typeface="Arial"/>
              </a:rPr>
              <a:t> </a:t>
            </a:r>
            <a:r>
              <a:rPr lang="en-US" sz="1800" dirty="0" err="1">
                <a:solidFill>
                  <a:schemeClr val="tx1"/>
                </a:solidFill>
                <a:latin typeface="Calibri"/>
                <a:ea typeface="Calibri"/>
                <a:cs typeface="Arial"/>
              </a:rPr>
              <a:t>marco</a:t>
            </a:r>
            <a:r>
              <a:rPr lang="en-US" sz="1800" dirty="0">
                <a:solidFill>
                  <a:schemeClr val="tx1"/>
                </a:solidFill>
                <a:latin typeface="Calibri"/>
                <a:ea typeface="Calibri"/>
                <a:cs typeface="Arial"/>
              </a:rPr>
              <a:t> de </a:t>
            </a:r>
            <a:r>
              <a:rPr lang="en-US" sz="1800" dirty="0" err="1">
                <a:solidFill>
                  <a:schemeClr val="tx1"/>
                </a:solidFill>
                <a:latin typeface="Calibri"/>
                <a:ea typeface="Calibri"/>
                <a:cs typeface="Arial"/>
              </a:rPr>
              <a:t>acciones</a:t>
            </a:r>
            <a:r>
              <a:rPr lang="en-US" sz="1800" dirty="0">
                <a:solidFill>
                  <a:schemeClr val="tx1"/>
                </a:solidFill>
                <a:latin typeface="Calibri"/>
                <a:ea typeface="Calibri"/>
                <a:cs typeface="Arial"/>
              </a:rPr>
              <a:t> </a:t>
            </a:r>
            <a:r>
              <a:rPr lang="en-US" sz="1800" dirty="0" err="1">
                <a:solidFill>
                  <a:schemeClr val="tx1"/>
                </a:solidFill>
                <a:latin typeface="Calibri"/>
                <a:ea typeface="Calibri"/>
                <a:cs typeface="Arial"/>
              </a:rPr>
              <a:t>adecuadas</a:t>
            </a:r>
            <a:r>
              <a:rPr lang="en-US" sz="1800" dirty="0">
                <a:solidFill>
                  <a:schemeClr val="tx1"/>
                </a:solidFill>
                <a:latin typeface="Calibri"/>
                <a:ea typeface="Calibri"/>
                <a:cs typeface="Arial"/>
              </a:rPr>
              <a:t>.</a:t>
            </a:r>
          </a:p>
        </p:txBody>
      </p:sp>
      <p:sp>
        <p:nvSpPr>
          <p:cNvPr id="12" name="Rectangle: Rounded Corners 11">
            <a:extLst>
              <a:ext uri="{FF2B5EF4-FFF2-40B4-BE49-F238E27FC236}">
                <a16:creationId xmlns:a16="http://schemas.microsoft.com/office/drawing/2014/main" id="{5DA8E565-1114-9D83-7176-025E03EDED9E}"/>
              </a:ext>
            </a:extLst>
          </p:cNvPr>
          <p:cNvSpPr/>
          <p:nvPr/>
        </p:nvSpPr>
        <p:spPr>
          <a:xfrm>
            <a:off x="4976908" y="2272980"/>
            <a:ext cx="1967721" cy="2415395"/>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800" b="1" dirty="0">
                <a:solidFill>
                  <a:schemeClr val="tx1"/>
                </a:solidFill>
                <a:latin typeface="Calibri"/>
                <a:ea typeface="Calibri"/>
                <a:cs typeface="Arial"/>
              </a:rPr>
              <a:t>APROX. ÓPTIMA</a:t>
            </a:r>
            <a:endParaRPr lang="en-US" sz="1800" dirty="0">
              <a:solidFill>
                <a:schemeClr val="tx1"/>
              </a:solidFill>
              <a:latin typeface="Calibri"/>
              <a:ea typeface="Calibri"/>
              <a:cs typeface="Arial"/>
            </a:endParaRPr>
          </a:p>
          <a:p>
            <a:pPr algn="ctr"/>
            <a:endParaRPr lang="en-US" sz="1800" b="1" dirty="0">
              <a:solidFill>
                <a:schemeClr val="tx1"/>
              </a:solidFill>
              <a:latin typeface="Calibri"/>
              <a:ea typeface="Calibri"/>
              <a:cs typeface="Arial"/>
            </a:endParaRPr>
          </a:p>
          <a:p>
            <a:pPr algn="ctr"/>
            <a:r>
              <a:rPr lang="es-ES_tradnl" sz="1800" dirty="0">
                <a:solidFill>
                  <a:schemeClr val="tx1"/>
                </a:solidFill>
                <a:latin typeface="Calibri"/>
                <a:ea typeface="Calibri"/>
                <a:cs typeface="Arial"/>
              </a:rPr>
              <a:t>Donde la medida de calidad es cercana a la solución óptima.</a:t>
            </a:r>
            <a:endParaRPr lang="es-ES_tradnl" sz="1800" dirty="0" err="1">
              <a:solidFill>
                <a:schemeClr val="tx1"/>
              </a:solidFill>
              <a:latin typeface="Calibri"/>
              <a:ea typeface="Calibri"/>
              <a:cs typeface="Arial"/>
            </a:endParaRPr>
          </a:p>
        </p:txBody>
      </p:sp>
      <p:sp>
        <p:nvSpPr>
          <p:cNvPr id="4" name="TextBox 3">
            <a:extLst>
              <a:ext uri="{FF2B5EF4-FFF2-40B4-BE49-F238E27FC236}">
                <a16:creationId xmlns:a16="http://schemas.microsoft.com/office/drawing/2014/main" id="{D9EF510F-1447-16B8-96F9-8064E825FF0A}"/>
              </a:ext>
            </a:extLst>
          </p:cNvPr>
          <p:cNvSpPr txBox="1"/>
          <p:nvPr/>
        </p:nvSpPr>
        <p:spPr>
          <a:xfrm>
            <a:off x="112863" y="175494"/>
            <a:ext cx="4572000" cy="477054"/>
          </a:xfrm>
          <a:prstGeom prst="rect">
            <a:avLst/>
          </a:prstGeom>
          <a:noFill/>
        </p:spPr>
        <p:txBody>
          <a:bodyPr wrap="square" lIns="91440" tIns="45720" rIns="91440" bIns="45720" anchor="t">
            <a:spAutoFit/>
          </a:bodyPr>
          <a:lstStyle/>
          <a:p>
            <a:pPr marL="0" marR="0" lvl="0" indent="0" algn="l">
              <a:lnSpc>
                <a:spcPct val="100000"/>
              </a:lnSpc>
              <a:spcBef>
                <a:spcPts val="0"/>
              </a:spcBef>
              <a:spcAft>
                <a:spcPts val="0"/>
              </a:spcAft>
              <a:buNone/>
            </a:pPr>
            <a:r>
              <a:rPr lang="es-CO" sz="2500" b="1" dirty="0">
                <a:solidFill>
                  <a:srgbClr val="FFFFFF"/>
                </a:solidFill>
                <a:latin typeface="Calibri"/>
                <a:cs typeface="Calibri"/>
                <a:sym typeface="Calibri"/>
              </a:rPr>
              <a:t>Soluciones</a:t>
            </a:r>
            <a:endParaRPr lang="en-US" sz="2500" dirty="0"/>
          </a:p>
        </p:txBody>
      </p:sp>
    </p:spTree>
    <p:extLst>
      <p:ext uri="{BB962C8B-B14F-4D97-AF65-F5344CB8AC3E}">
        <p14:creationId xmlns:p14="http://schemas.microsoft.com/office/powerpoint/2010/main" val="72623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Contenido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133474"/>
            <a:ext cx="8162925" cy="45858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b="1" dirty="0">
                <a:solidFill>
                  <a:schemeClr val="accent5">
                    <a:lumMod val="49000"/>
                  </a:schemeClr>
                </a:solidFill>
                <a:latin typeface="Calibri"/>
              </a:rPr>
              <a:t>Clase 1: Agentes.</a:t>
            </a:r>
            <a:endParaRPr lang="en-US" b="1" dirty="0">
              <a:solidFill>
                <a:schemeClr val="accent5">
                  <a:lumMod val="49000"/>
                </a:schemeClr>
              </a:solidFill>
            </a:endParaRPr>
          </a:p>
          <a:p>
            <a:pPr marL="285750" indent="-285750">
              <a:lnSpc>
                <a:spcPct val="150000"/>
              </a:lnSpc>
              <a:buChar char="•"/>
            </a:pPr>
            <a:r>
              <a:rPr lang="es-ES_tradnl" sz="1800" dirty="0">
                <a:latin typeface="Calibri"/>
              </a:rPr>
              <a:t>Introducción a la inteligencia artificial.</a:t>
            </a:r>
          </a:p>
          <a:p>
            <a:pPr marL="285750" indent="-285750">
              <a:lnSpc>
                <a:spcPct val="150000"/>
              </a:lnSpc>
              <a:buChar char="•"/>
            </a:pPr>
            <a:r>
              <a:rPr lang="es-ES_tradnl" sz="1800" dirty="0">
                <a:latin typeface="Calibri"/>
              </a:rPr>
              <a:t>Definiciones y tipos de agentes.</a:t>
            </a:r>
          </a:p>
          <a:p>
            <a:pPr marL="285750" indent="-285750">
              <a:lnSpc>
                <a:spcPct val="150000"/>
              </a:lnSpc>
              <a:buFont typeface="Arial"/>
              <a:buChar char="•"/>
            </a:pPr>
            <a:r>
              <a:rPr lang="es-ES_tradnl" sz="1800" dirty="0">
                <a:latin typeface="Calibri"/>
              </a:rPr>
              <a:t>Definición del problema en Inteligencia Artificial.</a:t>
            </a:r>
          </a:p>
          <a:p>
            <a:pPr marL="285750" indent="-285750">
              <a:lnSpc>
                <a:spcPct val="150000"/>
              </a:lnSpc>
              <a:buChar char="•"/>
            </a:pPr>
            <a:r>
              <a:rPr lang="es-ES_tradnl" sz="1800" dirty="0">
                <a:latin typeface="Calibri"/>
              </a:rPr>
              <a:t>Entrega 1 </a:t>
            </a:r>
          </a:p>
          <a:p>
            <a:pPr>
              <a:lnSpc>
                <a:spcPct val="150000"/>
              </a:lnSpc>
            </a:pPr>
            <a:r>
              <a:rPr lang="es-ES_tradnl" sz="1800" b="1" dirty="0">
                <a:solidFill>
                  <a:schemeClr val="accent5">
                    <a:lumMod val="49000"/>
                  </a:schemeClr>
                </a:solidFill>
                <a:latin typeface="Calibri"/>
              </a:rPr>
              <a:t>Clase 2 y 3: Resolución de problemas </a:t>
            </a:r>
            <a:r>
              <a:rPr lang="es-ES" sz="1800" b="1" dirty="0">
                <a:solidFill>
                  <a:schemeClr val="accent5">
                    <a:lumMod val="49000"/>
                  </a:schemeClr>
                </a:solidFill>
                <a:latin typeface="Calibri"/>
              </a:rPr>
              <a:t>de búsqueda</a:t>
            </a:r>
            <a:endParaRPr lang="en-US" sz="1800" b="1" dirty="0">
              <a:solidFill>
                <a:schemeClr val="accent5">
                  <a:lumMod val="49000"/>
                </a:schemeClr>
              </a:solidFill>
              <a:latin typeface="Calibri"/>
            </a:endParaRPr>
          </a:p>
          <a:p>
            <a:pPr marL="285750" indent="-285750">
              <a:lnSpc>
                <a:spcPct val="150000"/>
              </a:lnSpc>
              <a:buChar char="•"/>
            </a:pPr>
            <a:r>
              <a:rPr lang="es-ES_tradnl" sz="1800" dirty="0">
                <a:latin typeface="Calibri"/>
              </a:rPr>
              <a:t>Técnicas ciegas.</a:t>
            </a:r>
            <a:endParaRPr lang="en-US" sz="1800" dirty="0">
              <a:latin typeface="Calibri"/>
            </a:endParaRPr>
          </a:p>
          <a:p>
            <a:pPr marL="285750" indent="-285750">
              <a:lnSpc>
                <a:spcPct val="150000"/>
              </a:lnSpc>
              <a:buChar char="•"/>
            </a:pPr>
            <a:r>
              <a:rPr lang="es-ES_tradnl" sz="1800" dirty="0">
                <a:latin typeface="Calibri"/>
              </a:rPr>
              <a:t>Técnicas informadas.</a:t>
            </a:r>
          </a:p>
          <a:p>
            <a:pPr marL="285750" indent="-285750">
              <a:lnSpc>
                <a:spcPct val="150000"/>
              </a:lnSpc>
              <a:buChar char="•"/>
            </a:pPr>
            <a:r>
              <a:rPr lang="es-ES_tradnl" sz="1800" dirty="0">
                <a:latin typeface="Calibri"/>
              </a:rPr>
              <a:t>Entrega 2 </a:t>
            </a:r>
            <a:br>
              <a:rPr lang="en-US" dirty="0"/>
            </a:br>
            <a:endParaRPr lang="en-US" dirty="0"/>
          </a:p>
          <a:p>
            <a:endParaRPr lang="es-ES_tradnl" dirty="0"/>
          </a:p>
          <a:p>
            <a:pPr marL="342900" indent="-342900">
              <a:buChar char="•"/>
            </a:pPr>
            <a:endParaRPr lang="es-ES_tradnl" dirty="0"/>
          </a:p>
        </p:txBody>
      </p:sp>
    </p:spTree>
    <p:extLst>
      <p:ext uri="{BB962C8B-B14F-4D97-AF65-F5344CB8AC3E}">
        <p14:creationId xmlns:p14="http://schemas.microsoft.com/office/powerpoint/2010/main" val="20782509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7E777E-D30D-C3FD-D395-BEF29915AD33}"/>
              </a:ext>
            </a:extLst>
          </p:cNvPr>
          <p:cNvSpPr txBox="1"/>
          <p:nvPr/>
        </p:nvSpPr>
        <p:spPr>
          <a:xfrm>
            <a:off x="122388" y="156444"/>
            <a:ext cx="4572000" cy="477054"/>
          </a:xfrm>
          <a:prstGeom prst="rect">
            <a:avLst/>
          </a:prstGeom>
          <a:noFill/>
        </p:spPr>
        <p:txBody>
          <a:bodyPr wrap="square" lIns="91440" tIns="45720" rIns="91440" bIns="45720" anchor="t">
            <a:spAutoFit/>
          </a:bodyPr>
          <a:lstStyle/>
          <a:p>
            <a:pPr marL="0" marR="0" lvl="0" indent="0" algn="l">
              <a:lnSpc>
                <a:spcPct val="100000"/>
              </a:lnSpc>
              <a:spcBef>
                <a:spcPts val="0"/>
              </a:spcBef>
              <a:spcAft>
                <a:spcPts val="0"/>
              </a:spcAft>
              <a:buNone/>
            </a:pPr>
            <a:r>
              <a:rPr lang="es-CO" sz="2500" b="1" dirty="0">
                <a:solidFill>
                  <a:srgbClr val="FFFFFF"/>
                </a:solidFill>
                <a:latin typeface="Calibri"/>
                <a:cs typeface="Calibri"/>
                <a:sym typeface="Calibri"/>
              </a:rPr>
              <a:t>Representaciones</a:t>
            </a:r>
            <a:endParaRPr lang="en-US" sz="2500" dirty="0"/>
          </a:p>
        </p:txBody>
      </p:sp>
      <p:sp>
        <p:nvSpPr>
          <p:cNvPr id="5" name="TextBox 4">
            <a:extLst>
              <a:ext uri="{FF2B5EF4-FFF2-40B4-BE49-F238E27FC236}">
                <a16:creationId xmlns:a16="http://schemas.microsoft.com/office/drawing/2014/main" id="{FD29874F-D927-9C2F-A9CE-F83D15598136}"/>
              </a:ext>
            </a:extLst>
          </p:cNvPr>
          <p:cNvSpPr txBox="1"/>
          <p:nvPr/>
        </p:nvSpPr>
        <p:spPr>
          <a:xfrm>
            <a:off x="264543" y="1140589"/>
            <a:ext cx="4590241" cy="1711366"/>
          </a:xfrm>
          <a:prstGeom prst="rect">
            <a:avLst/>
          </a:prstGeom>
          <a:noFill/>
        </p:spPr>
        <p:txBody>
          <a:bodyPr wrap="square" lIns="91440" tIns="45720" rIns="91440" bIns="45720" anchor="t">
            <a:spAutoFit/>
          </a:bodyPr>
          <a:lstStyle/>
          <a:p>
            <a:pPr algn="just">
              <a:lnSpc>
                <a:spcPct val="150000"/>
              </a:lnSpc>
            </a:pPr>
            <a:r>
              <a:rPr lang="es-CO" sz="1800" dirty="0">
                <a:latin typeface="Calibri"/>
              </a:rPr>
              <a:t>Una vez que se tienen los requerimientos sobre la naturaleza de la solución, se debe representar la tarea de tal forma que el computador la pueda resolver.</a:t>
            </a:r>
            <a:endParaRPr lang="en-US" sz="1800" dirty="0">
              <a:latin typeface="Calibri"/>
            </a:endParaRPr>
          </a:p>
        </p:txBody>
      </p:sp>
      <p:sp>
        <p:nvSpPr>
          <p:cNvPr id="6" name="TextBox 5">
            <a:extLst>
              <a:ext uri="{FF2B5EF4-FFF2-40B4-BE49-F238E27FC236}">
                <a16:creationId xmlns:a16="http://schemas.microsoft.com/office/drawing/2014/main" id="{2B44EB16-8FBE-C3ED-3B74-7B3411768361}"/>
              </a:ext>
            </a:extLst>
          </p:cNvPr>
          <p:cNvSpPr txBox="1"/>
          <p:nvPr/>
        </p:nvSpPr>
        <p:spPr>
          <a:xfrm>
            <a:off x="3383711" y="3378320"/>
            <a:ext cx="5061549" cy="8785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US" sz="1800" dirty="0">
                <a:latin typeface="Calibri"/>
              </a:rPr>
              <a:t>Las </a:t>
            </a:r>
            <a:r>
              <a:rPr lang="en-US" sz="1800" err="1">
                <a:latin typeface="Calibri"/>
              </a:rPr>
              <a:t>mentes</a:t>
            </a:r>
            <a:r>
              <a:rPr lang="en-US" sz="1800" dirty="0">
                <a:latin typeface="Calibri"/>
              </a:rPr>
              <a:t> de </a:t>
            </a:r>
            <a:r>
              <a:rPr lang="en-US" sz="1800" err="1">
                <a:latin typeface="Calibri"/>
              </a:rPr>
              <a:t>los</a:t>
            </a:r>
            <a:r>
              <a:rPr lang="en-US" sz="1800" dirty="0">
                <a:latin typeface="Calibri"/>
              </a:rPr>
              <a:t> </a:t>
            </a:r>
            <a:r>
              <a:rPr lang="en-US" sz="1800" err="1">
                <a:latin typeface="Calibri"/>
              </a:rPr>
              <a:t>computadores</a:t>
            </a:r>
            <a:r>
              <a:rPr lang="en-US" sz="1800" dirty="0">
                <a:latin typeface="Calibri"/>
              </a:rPr>
              <a:t> y las personas son </a:t>
            </a:r>
            <a:r>
              <a:rPr lang="en-US" sz="1800" err="1">
                <a:latin typeface="Calibri"/>
              </a:rPr>
              <a:t>ejemplos</a:t>
            </a:r>
            <a:r>
              <a:rPr lang="en-US" sz="1800" dirty="0">
                <a:latin typeface="Calibri"/>
              </a:rPr>
              <a:t> de </a:t>
            </a:r>
            <a:r>
              <a:rPr lang="en-US" sz="1800" err="1">
                <a:latin typeface="Calibri"/>
              </a:rPr>
              <a:t>sistemas</a:t>
            </a:r>
            <a:r>
              <a:rPr lang="en-US" sz="1800" dirty="0">
                <a:latin typeface="Calibri"/>
              </a:rPr>
              <a:t> de </a:t>
            </a:r>
            <a:r>
              <a:rPr lang="en-US" sz="1800" b="1" err="1">
                <a:latin typeface="Calibri"/>
              </a:rPr>
              <a:t>símbolos</a:t>
            </a:r>
            <a:r>
              <a:rPr lang="en-US" sz="1800" b="1" dirty="0">
                <a:latin typeface="Calibri"/>
              </a:rPr>
              <a:t> </a:t>
            </a:r>
            <a:r>
              <a:rPr lang="en-US" sz="1800" b="1" err="1">
                <a:latin typeface="Calibri"/>
              </a:rPr>
              <a:t>físicos</a:t>
            </a:r>
            <a:r>
              <a:rPr lang="en-US" sz="1800" b="1" dirty="0">
                <a:latin typeface="Calibri"/>
              </a:rPr>
              <a:t>.</a:t>
            </a:r>
            <a:endParaRPr lang="en-US"/>
          </a:p>
        </p:txBody>
      </p:sp>
      <p:pic>
        <p:nvPicPr>
          <p:cNvPr id="3" name="Picture 2" descr="207.600+ Cerebro Ilustraciones de Stock, gráficos ...">
            <a:extLst>
              <a:ext uri="{FF2B5EF4-FFF2-40B4-BE49-F238E27FC236}">
                <a16:creationId xmlns:a16="http://schemas.microsoft.com/office/drawing/2014/main" id="{9FC7A80B-A956-FBF6-1E38-5ED6C2F06650}"/>
              </a:ext>
            </a:extLst>
          </p:cNvPr>
          <p:cNvPicPr>
            <a:picLocks noChangeAspect="1"/>
          </p:cNvPicPr>
          <p:nvPr/>
        </p:nvPicPr>
        <p:blipFill>
          <a:blip r:embed="rId3"/>
          <a:stretch>
            <a:fillRect/>
          </a:stretch>
        </p:blipFill>
        <p:spPr>
          <a:xfrm>
            <a:off x="1032333" y="3040410"/>
            <a:ext cx="1536568" cy="1591370"/>
          </a:xfrm>
          <a:prstGeom prst="rect">
            <a:avLst/>
          </a:prstGeom>
        </p:spPr>
      </p:pic>
      <p:pic>
        <p:nvPicPr>
          <p:cNvPr id="4" name="Picture 3" descr="Copiar-y-pegar caracteres especiales">
            <a:extLst>
              <a:ext uri="{FF2B5EF4-FFF2-40B4-BE49-F238E27FC236}">
                <a16:creationId xmlns:a16="http://schemas.microsoft.com/office/drawing/2014/main" id="{781A5369-8B87-3DC6-5D1E-745B33294EFA}"/>
              </a:ext>
            </a:extLst>
          </p:cNvPr>
          <p:cNvPicPr>
            <a:picLocks noChangeAspect="1"/>
          </p:cNvPicPr>
          <p:nvPr/>
        </p:nvPicPr>
        <p:blipFill rotWithShape="1">
          <a:blip r:embed="rId4"/>
          <a:srcRect r="17552" b="15376"/>
          <a:stretch/>
        </p:blipFill>
        <p:spPr>
          <a:xfrm>
            <a:off x="5658632" y="1174784"/>
            <a:ext cx="2790999" cy="1562713"/>
          </a:xfrm>
          <a:prstGeom prst="rect">
            <a:avLst/>
          </a:prstGeom>
        </p:spPr>
      </p:pic>
    </p:spTree>
    <p:extLst>
      <p:ext uri="{BB962C8B-B14F-4D97-AF65-F5344CB8AC3E}">
        <p14:creationId xmlns:p14="http://schemas.microsoft.com/office/powerpoint/2010/main" val="29783261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29874F-D927-9C2F-A9CE-F83D15598136}"/>
              </a:ext>
            </a:extLst>
          </p:cNvPr>
          <p:cNvSpPr txBox="1"/>
          <p:nvPr/>
        </p:nvSpPr>
        <p:spPr>
          <a:xfrm>
            <a:off x="264543" y="1140589"/>
            <a:ext cx="8601524" cy="923330"/>
          </a:xfrm>
          <a:prstGeom prst="rect">
            <a:avLst/>
          </a:prstGeom>
          <a:noFill/>
        </p:spPr>
        <p:txBody>
          <a:bodyPr wrap="square" lIns="91440" tIns="45720" rIns="91440" bIns="45720" anchor="t">
            <a:spAutoFit/>
          </a:bodyPr>
          <a:lstStyle/>
          <a:p>
            <a:pPr algn="just"/>
            <a:r>
              <a:rPr lang="es-CO" sz="1800" b="1" dirty="0">
                <a:latin typeface="Calibri"/>
              </a:rPr>
              <a:t>INTELIGENCIA</a:t>
            </a:r>
            <a:endParaRPr lang="en-US" sz="1800">
              <a:latin typeface="Calibri"/>
            </a:endParaRPr>
          </a:p>
          <a:p>
            <a:pPr algn="just"/>
            <a:r>
              <a:rPr lang="es-CO" sz="1800" dirty="0">
                <a:latin typeface="Calibri"/>
              </a:rPr>
              <a:t>"La inteligencia puede ser representada mediante la manipulación de símbolos." Newell &amp; Herbert.</a:t>
            </a:r>
          </a:p>
        </p:txBody>
      </p:sp>
      <p:sp>
        <p:nvSpPr>
          <p:cNvPr id="3" name="Rectangle: Rounded Corners 2">
            <a:extLst>
              <a:ext uri="{FF2B5EF4-FFF2-40B4-BE49-F238E27FC236}">
                <a16:creationId xmlns:a16="http://schemas.microsoft.com/office/drawing/2014/main" id="{6933BAD1-E7F8-21BB-CA95-93183CC9CF88}"/>
              </a:ext>
            </a:extLst>
          </p:cNvPr>
          <p:cNvSpPr/>
          <p:nvPr/>
        </p:nvSpPr>
        <p:spPr>
          <a:xfrm>
            <a:off x="453958" y="2609422"/>
            <a:ext cx="2938731" cy="2060814"/>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just"/>
            <a:r>
              <a:rPr lang="en-US" sz="1800" dirty="0">
                <a:solidFill>
                  <a:schemeClr val="tx1"/>
                </a:solidFill>
                <a:latin typeface="Calibri"/>
                <a:ea typeface="Calibri"/>
                <a:cs typeface="Calibri"/>
              </a:rPr>
              <a:t>Letras </a:t>
            </a:r>
            <a:r>
              <a:rPr lang="en-US" sz="1800" dirty="0" err="1">
                <a:solidFill>
                  <a:schemeClr val="tx1"/>
                </a:solidFill>
                <a:latin typeface="Calibri"/>
                <a:ea typeface="Calibri"/>
                <a:cs typeface="Calibri"/>
              </a:rPr>
              <a:t>como</a:t>
            </a:r>
            <a:r>
              <a:rPr lang="en-US" sz="1800" dirty="0">
                <a:solidFill>
                  <a:schemeClr val="tx1"/>
                </a:solidFill>
                <a:latin typeface="Calibri"/>
                <a:ea typeface="Calibri"/>
                <a:cs typeface="Calibri"/>
              </a:rPr>
              <a:t> 'A', 'B', 'C', etc., y </a:t>
            </a:r>
            <a:r>
              <a:rPr lang="en-US" sz="1800" dirty="0" err="1">
                <a:solidFill>
                  <a:schemeClr val="tx1"/>
                </a:solidFill>
                <a:latin typeface="Calibri"/>
                <a:ea typeface="Calibri"/>
                <a:cs typeface="Calibri"/>
              </a:rPr>
              <a:t>números</a:t>
            </a:r>
            <a:r>
              <a:rPr lang="en-US" sz="1800" dirty="0">
                <a:solidFill>
                  <a:schemeClr val="tx1"/>
                </a:solidFill>
                <a:latin typeface="Calibri"/>
                <a:ea typeface="Calibri"/>
                <a:cs typeface="Calibri"/>
              </a:rPr>
              <a:t> </a:t>
            </a:r>
            <a:r>
              <a:rPr lang="en-US" sz="1800" dirty="0" err="1">
                <a:solidFill>
                  <a:schemeClr val="tx1"/>
                </a:solidFill>
                <a:latin typeface="Calibri"/>
                <a:ea typeface="Calibri"/>
                <a:cs typeface="Calibri"/>
              </a:rPr>
              <a:t>como</a:t>
            </a:r>
            <a:r>
              <a:rPr lang="en-US" sz="1800" dirty="0">
                <a:solidFill>
                  <a:schemeClr val="tx1"/>
                </a:solidFill>
                <a:latin typeface="Calibri"/>
                <a:ea typeface="Calibri"/>
                <a:cs typeface="Calibri"/>
              </a:rPr>
              <a:t> '1', '2', '3', etc., que son </a:t>
            </a:r>
            <a:r>
              <a:rPr lang="en-US" sz="1800" dirty="0" err="1">
                <a:solidFill>
                  <a:schemeClr val="tx1"/>
                </a:solidFill>
                <a:latin typeface="Calibri"/>
                <a:ea typeface="Calibri"/>
                <a:cs typeface="Calibri"/>
              </a:rPr>
              <a:t>identificados</a:t>
            </a:r>
            <a:r>
              <a:rPr lang="en-US" sz="1800" dirty="0">
                <a:solidFill>
                  <a:schemeClr val="tx1"/>
                </a:solidFill>
                <a:latin typeface="Calibri"/>
                <a:ea typeface="Calibri"/>
                <a:cs typeface="Calibri"/>
              </a:rPr>
              <a:t> y </a:t>
            </a:r>
            <a:r>
              <a:rPr lang="en-US" sz="1800" dirty="0" err="1">
                <a:solidFill>
                  <a:schemeClr val="tx1"/>
                </a:solidFill>
                <a:latin typeface="Calibri"/>
                <a:ea typeface="Calibri"/>
                <a:cs typeface="Calibri"/>
              </a:rPr>
              <a:t>procesados</a:t>
            </a:r>
            <a:r>
              <a:rPr lang="en-US" sz="1800" dirty="0">
                <a:solidFill>
                  <a:schemeClr val="tx1"/>
                </a:solidFill>
                <a:latin typeface="Calibri"/>
                <a:ea typeface="Calibri"/>
                <a:cs typeface="Calibri"/>
              </a:rPr>
              <a:t> </a:t>
            </a:r>
            <a:r>
              <a:rPr lang="en-US" sz="1800" dirty="0" err="1">
                <a:solidFill>
                  <a:schemeClr val="tx1"/>
                </a:solidFill>
                <a:latin typeface="Calibri"/>
                <a:ea typeface="Calibri"/>
                <a:cs typeface="Calibri"/>
              </a:rPr>
              <a:t>por</a:t>
            </a:r>
            <a:r>
              <a:rPr lang="en-US" sz="1800" dirty="0">
                <a:solidFill>
                  <a:schemeClr val="tx1"/>
                </a:solidFill>
                <a:latin typeface="Calibri"/>
                <a:ea typeface="Calibri"/>
                <a:cs typeface="Calibri"/>
              </a:rPr>
              <a:t> un </a:t>
            </a:r>
            <a:r>
              <a:rPr lang="en-US" sz="1800" dirty="0" err="1">
                <a:solidFill>
                  <a:schemeClr val="tx1"/>
                </a:solidFill>
                <a:latin typeface="Calibri"/>
                <a:ea typeface="Calibri"/>
                <a:cs typeface="Calibri"/>
              </a:rPr>
              <a:t>sistema</a:t>
            </a:r>
            <a:r>
              <a:rPr lang="en-US" sz="1800" dirty="0">
                <a:solidFill>
                  <a:schemeClr val="tx1"/>
                </a:solidFill>
                <a:latin typeface="Calibri"/>
                <a:ea typeface="Calibri"/>
                <a:cs typeface="Calibri"/>
              </a:rPr>
              <a:t> de </a:t>
            </a:r>
            <a:r>
              <a:rPr lang="en-US" sz="1800" dirty="0" err="1">
                <a:solidFill>
                  <a:schemeClr val="tx1"/>
                </a:solidFill>
                <a:latin typeface="Calibri"/>
                <a:ea typeface="Calibri"/>
                <a:cs typeface="Calibri"/>
              </a:rPr>
              <a:t>reconocimiento</a:t>
            </a:r>
            <a:r>
              <a:rPr lang="en-US" sz="1800" dirty="0">
                <a:solidFill>
                  <a:schemeClr val="tx1"/>
                </a:solidFill>
                <a:latin typeface="Calibri"/>
                <a:ea typeface="Calibri"/>
                <a:cs typeface="Calibri"/>
              </a:rPr>
              <a:t> </a:t>
            </a:r>
            <a:r>
              <a:rPr lang="en-US" sz="1800" dirty="0" err="1">
                <a:solidFill>
                  <a:schemeClr val="tx1"/>
                </a:solidFill>
                <a:latin typeface="Calibri"/>
                <a:ea typeface="Calibri"/>
                <a:cs typeface="Calibri"/>
              </a:rPr>
              <a:t>óptico</a:t>
            </a:r>
            <a:r>
              <a:rPr lang="en-US" sz="1800" dirty="0">
                <a:solidFill>
                  <a:schemeClr val="tx1"/>
                </a:solidFill>
                <a:latin typeface="Calibri"/>
                <a:ea typeface="Calibri"/>
                <a:cs typeface="Calibri"/>
              </a:rPr>
              <a:t>.</a:t>
            </a:r>
            <a:endParaRPr lang="en-US" dirty="0">
              <a:solidFill>
                <a:schemeClr val="tx1"/>
              </a:solidFill>
            </a:endParaRPr>
          </a:p>
        </p:txBody>
      </p:sp>
      <p:sp>
        <p:nvSpPr>
          <p:cNvPr id="4" name="TextBox 3">
            <a:extLst>
              <a:ext uri="{FF2B5EF4-FFF2-40B4-BE49-F238E27FC236}">
                <a16:creationId xmlns:a16="http://schemas.microsoft.com/office/drawing/2014/main" id="{8C5FCFDB-AE90-E89F-B05E-3D7462CEB0E9}"/>
              </a:ext>
            </a:extLst>
          </p:cNvPr>
          <p:cNvSpPr txBox="1"/>
          <p:nvPr/>
        </p:nvSpPr>
        <p:spPr>
          <a:xfrm>
            <a:off x="2769079" y="2149056"/>
            <a:ext cx="35950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err="1">
                <a:latin typeface="Calibri"/>
              </a:rPr>
              <a:t>Ejemplos</a:t>
            </a:r>
            <a:r>
              <a:rPr lang="en-US" sz="1800" b="1" dirty="0">
                <a:latin typeface="Calibri"/>
              </a:rPr>
              <a:t>  de </a:t>
            </a:r>
            <a:r>
              <a:rPr lang="en-US" sz="1800" b="1" err="1">
                <a:latin typeface="Calibri"/>
              </a:rPr>
              <a:t>Símbolos</a:t>
            </a:r>
            <a:r>
              <a:rPr lang="en-US" sz="1800" b="1" dirty="0">
                <a:latin typeface="Calibri"/>
              </a:rPr>
              <a:t> </a:t>
            </a:r>
            <a:r>
              <a:rPr lang="en-US" sz="1800" b="1" err="1">
                <a:latin typeface="Calibri"/>
              </a:rPr>
              <a:t>Físicos</a:t>
            </a:r>
            <a:endParaRPr lang="en-US" sz="1800" b="1">
              <a:latin typeface="Calibri"/>
            </a:endParaRPr>
          </a:p>
        </p:txBody>
      </p:sp>
      <p:pic>
        <p:nvPicPr>
          <p:cNvPr id="12" name="Picture 11" descr="Ojo biónico - Iconos gratis de tecnología">
            <a:extLst>
              <a:ext uri="{FF2B5EF4-FFF2-40B4-BE49-F238E27FC236}">
                <a16:creationId xmlns:a16="http://schemas.microsoft.com/office/drawing/2014/main" id="{A6F2DB79-B8D3-8F6F-8931-ABE473D122F7}"/>
              </a:ext>
            </a:extLst>
          </p:cNvPr>
          <p:cNvPicPr>
            <a:picLocks noChangeAspect="1"/>
          </p:cNvPicPr>
          <p:nvPr/>
        </p:nvPicPr>
        <p:blipFill>
          <a:blip r:embed="rId3"/>
          <a:stretch>
            <a:fillRect/>
          </a:stretch>
        </p:blipFill>
        <p:spPr>
          <a:xfrm>
            <a:off x="6359824" y="2817602"/>
            <a:ext cx="1902125" cy="1848210"/>
          </a:xfrm>
          <a:prstGeom prst="rect">
            <a:avLst/>
          </a:prstGeom>
        </p:spPr>
      </p:pic>
      <p:pic>
        <p:nvPicPr>
          <p:cNvPr id="13" name="Picture 12" descr="Letas | moldes de letras, moldes letras ...">
            <a:extLst>
              <a:ext uri="{FF2B5EF4-FFF2-40B4-BE49-F238E27FC236}">
                <a16:creationId xmlns:a16="http://schemas.microsoft.com/office/drawing/2014/main" id="{DD92153B-48C4-EB12-A4D0-6324003F9A61}"/>
              </a:ext>
            </a:extLst>
          </p:cNvPr>
          <p:cNvPicPr>
            <a:picLocks noChangeAspect="1"/>
          </p:cNvPicPr>
          <p:nvPr/>
        </p:nvPicPr>
        <p:blipFill>
          <a:blip r:embed="rId4"/>
          <a:stretch>
            <a:fillRect/>
          </a:stretch>
        </p:blipFill>
        <p:spPr>
          <a:xfrm>
            <a:off x="4696274" y="2604907"/>
            <a:ext cx="721924" cy="958072"/>
          </a:xfrm>
          <a:prstGeom prst="rect">
            <a:avLst/>
          </a:prstGeom>
        </p:spPr>
      </p:pic>
      <p:pic>
        <p:nvPicPr>
          <p:cNvPr id="14" name="Picture 13" descr="Moldes De Letras Para Imprimir M - EDUKITA">
            <a:extLst>
              <a:ext uri="{FF2B5EF4-FFF2-40B4-BE49-F238E27FC236}">
                <a16:creationId xmlns:a16="http://schemas.microsoft.com/office/drawing/2014/main" id="{8DA53B25-C13F-30A1-7053-9FAC7B430ABC}"/>
              </a:ext>
            </a:extLst>
          </p:cNvPr>
          <p:cNvPicPr>
            <a:picLocks noChangeAspect="1"/>
          </p:cNvPicPr>
          <p:nvPr/>
        </p:nvPicPr>
        <p:blipFill>
          <a:blip r:embed="rId5"/>
          <a:stretch>
            <a:fillRect/>
          </a:stretch>
        </p:blipFill>
        <p:spPr>
          <a:xfrm>
            <a:off x="3890513" y="3186954"/>
            <a:ext cx="672861" cy="904629"/>
          </a:xfrm>
          <a:prstGeom prst="rect">
            <a:avLst/>
          </a:prstGeom>
        </p:spPr>
      </p:pic>
      <p:pic>
        <p:nvPicPr>
          <p:cNvPr id="15" name="Picture 14" descr="26 letras do alfabeto em folha separada para imprimir">
            <a:extLst>
              <a:ext uri="{FF2B5EF4-FFF2-40B4-BE49-F238E27FC236}">
                <a16:creationId xmlns:a16="http://schemas.microsoft.com/office/drawing/2014/main" id="{1DC7DFAB-29ED-5C87-0ABD-CF57D2F26EF5}"/>
              </a:ext>
            </a:extLst>
          </p:cNvPr>
          <p:cNvPicPr>
            <a:picLocks noChangeAspect="1"/>
          </p:cNvPicPr>
          <p:nvPr/>
        </p:nvPicPr>
        <p:blipFill>
          <a:blip r:embed="rId6"/>
          <a:stretch>
            <a:fillRect/>
          </a:stretch>
        </p:blipFill>
        <p:spPr>
          <a:xfrm>
            <a:off x="4699240" y="4086173"/>
            <a:ext cx="715993" cy="691295"/>
          </a:xfrm>
          <a:prstGeom prst="rect">
            <a:avLst/>
          </a:prstGeom>
        </p:spPr>
      </p:pic>
      <p:sp>
        <p:nvSpPr>
          <p:cNvPr id="16" name="Arrow: Right 15">
            <a:extLst>
              <a:ext uri="{FF2B5EF4-FFF2-40B4-BE49-F238E27FC236}">
                <a16:creationId xmlns:a16="http://schemas.microsoft.com/office/drawing/2014/main" id="{CA163A06-9B5D-D84B-FDFA-EDE0A1B73345}"/>
              </a:ext>
            </a:extLst>
          </p:cNvPr>
          <p:cNvSpPr/>
          <p:nvPr/>
        </p:nvSpPr>
        <p:spPr>
          <a:xfrm>
            <a:off x="5602492" y="3600493"/>
            <a:ext cx="593066" cy="3881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FCE6C11-7DA9-CFF1-BC52-A2E57B077AF4}"/>
              </a:ext>
            </a:extLst>
          </p:cNvPr>
          <p:cNvSpPr txBox="1"/>
          <p:nvPr/>
        </p:nvSpPr>
        <p:spPr>
          <a:xfrm>
            <a:off x="122388" y="156444"/>
            <a:ext cx="4572000" cy="477054"/>
          </a:xfrm>
          <a:prstGeom prst="rect">
            <a:avLst/>
          </a:prstGeom>
          <a:noFill/>
        </p:spPr>
        <p:txBody>
          <a:bodyPr wrap="square" lIns="91440" tIns="45720" rIns="91440" bIns="45720" anchor="t">
            <a:spAutoFit/>
          </a:bodyPr>
          <a:lstStyle/>
          <a:p>
            <a:pPr marL="0" marR="0" lvl="0" indent="0" algn="l">
              <a:lnSpc>
                <a:spcPct val="100000"/>
              </a:lnSpc>
              <a:spcBef>
                <a:spcPts val="0"/>
              </a:spcBef>
              <a:spcAft>
                <a:spcPts val="0"/>
              </a:spcAft>
              <a:buNone/>
            </a:pPr>
            <a:r>
              <a:rPr lang="es-CO" sz="2500" b="1" dirty="0">
                <a:solidFill>
                  <a:srgbClr val="FFFFFF"/>
                </a:solidFill>
                <a:latin typeface="Calibri"/>
                <a:cs typeface="Calibri"/>
                <a:sym typeface="Calibri"/>
              </a:rPr>
              <a:t>Representaciones</a:t>
            </a:r>
            <a:endParaRPr lang="en-US" sz="2500" dirty="0"/>
          </a:p>
        </p:txBody>
      </p:sp>
    </p:spTree>
    <p:extLst>
      <p:ext uri="{BB962C8B-B14F-4D97-AF65-F5344CB8AC3E}">
        <p14:creationId xmlns:p14="http://schemas.microsoft.com/office/powerpoint/2010/main" val="4208308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5FCFDB-AE90-E89F-B05E-3D7462CEB0E9}"/>
              </a:ext>
            </a:extLst>
          </p:cNvPr>
          <p:cNvSpPr txBox="1"/>
          <p:nvPr/>
        </p:nvSpPr>
        <p:spPr>
          <a:xfrm>
            <a:off x="490908" y="1100001"/>
            <a:ext cx="35950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err="1"/>
              <a:t>Ejemplos</a:t>
            </a:r>
            <a:r>
              <a:rPr lang="en-US" sz="1800" b="1" dirty="0"/>
              <a:t>  de </a:t>
            </a:r>
            <a:r>
              <a:rPr lang="en-US" sz="1800" b="1" err="1"/>
              <a:t>Símbolos</a:t>
            </a:r>
            <a:r>
              <a:rPr lang="en-US" sz="1800" b="1" dirty="0"/>
              <a:t> </a:t>
            </a:r>
            <a:r>
              <a:rPr lang="en-US" sz="1800" b="1" err="1"/>
              <a:t>Físicos</a:t>
            </a:r>
            <a:endParaRPr lang="en-US" sz="1800" b="1"/>
          </a:p>
        </p:txBody>
      </p:sp>
      <p:sp>
        <p:nvSpPr>
          <p:cNvPr id="8" name="Rectangle: Rounded Corners 7">
            <a:extLst>
              <a:ext uri="{FF2B5EF4-FFF2-40B4-BE49-F238E27FC236}">
                <a16:creationId xmlns:a16="http://schemas.microsoft.com/office/drawing/2014/main" id="{D19B8ACA-762B-F810-120D-E1ED384C1C5C}"/>
              </a:ext>
            </a:extLst>
          </p:cNvPr>
          <p:cNvSpPr/>
          <p:nvPr/>
        </p:nvSpPr>
        <p:spPr>
          <a:xfrm>
            <a:off x="622058" y="1809192"/>
            <a:ext cx="2833956" cy="2146539"/>
          </a:xfrm>
          <a:prstGeom prst="roundRect">
            <a:avLst/>
          </a:prstGeom>
          <a:noFill/>
          <a:ln>
            <a:solidFill>
              <a:srgbClr val="0F2D3E"/>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solidFill>
                <a:schemeClr val="tx1"/>
              </a:solidFill>
              <a:cs typeface="Arial"/>
            </a:endParaRPr>
          </a:p>
        </p:txBody>
      </p:sp>
      <p:sp>
        <p:nvSpPr>
          <p:cNvPr id="9" name="TextBox 8">
            <a:extLst>
              <a:ext uri="{FF2B5EF4-FFF2-40B4-BE49-F238E27FC236}">
                <a16:creationId xmlns:a16="http://schemas.microsoft.com/office/drawing/2014/main" id="{763745B5-2A45-30ED-2B51-ED95B792F74D}"/>
              </a:ext>
            </a:extLst>
          </p:cNvPr>
          <p:cNvSpPr txBox="1"/>
          <p:nvPr/>
        </p:nvSpPr>
        <p:spPr>
          <a:xfrm>
            <a:off x="748305" y="1916933"/>
            <a:ext cx="261308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_tradnl" sz="1800" dirty="0">
                <a:latin typeface="Calibri"/>
              </a:rPr>
              <a:t>Palabras individuales como "gato", "casa" que son analizadas y manipuladas en tareas de comprensión y generación de lenguaje natural.</a:t>
            </a:r>
            <a:endParaRPr lang="en-US"/>
          </a:p>
        </p:txBody>
      </p:sp>
      <p:pic>
        <p:nvPicPr>
          <p:cNvPr id="6" name="Picture 5" descr="Gato vector gatito calicó personaje de dibujos animados | Vector Premium">
            <a:extLst>
              <a:ext uri="{FF2B5EF4-FFF2-40B4-BE49-F238E27FC236}">
                <a16:creationId xmlns:a16="http://schemas.microsoft.com/office/drawing/2014/main" id="{07D2926A-F7B0-5E16-FB53-A7BCA3154390}"/>
              </a:ext>
            </a:extLst>
          </p:cNvPr>
          <p:cNvPicPr>
            <a:picLocks noChangeAspect="1"/>
          </p:cNvPicPr>
          <p:nvPr/>
        </p:nvPicPr>
        <p:blipFill>
          <a:blip r:embed="rId3"/>
          <a:stretch>
            <a:fillRect/>
          </a:stretch>
        </p:blipFill>
        <p:spPr>
          <a:xfrm>
            <a:off x="4085050" y="2084801"/>
            <a:ext cx="1521913" cy="1514084"/>
          </a:xfrm>
          <a:prstGeom prst="rect">
            <a:avLst/>
          </a:prstGeom>
        </p:spPr>
      </p:pic>
      <p:pic>
        <p:nvPicPr>
          <p:cNvPr id="7" name="Picture 6" descr="Casa Icono Inmobiliaria Diseño Gráfico Plantilla Vector PNG ,dibujos Casa,  Iconos De La Casa, Iconos De Plantilla PNG y Vector para Descargar Gratis |  Pngtree">
            <a:extLst>
              <a:ext uri="{FF2B5EF4-FFF2-40B4-BE49-F238E27FC236}">
                <a16:creationId xmlns:a16="http://schemas.microsoft.com/office/drawing/2014/main" id="{836E5433-CD6B-E0BF-E308-5E623F0118C2}"/>
              </a:ext>
            </a:extLst>
          </p:cNvPr>
          <p:cNvPicPr>
            <a:picLocks noChangeAspect="1"/>
          </p:cNvPicPr>
          <p:nvPr/>
        </p:nvPicPr>
        <p:blipFill>
          <a:blip r:embed="rId4"/>
          <a:stretch>
            <a:fillRect/>
          </a:stretch>
        </p:blipFill>
        <p:spPr>
          <a:xfrm>
            <a:off x="6457168" y="1920396"/>
            <a:ext cx="1725460" cy="1678488"/>
          </a:xfrm>
          <a:prstGeom prst="rect">
            <a:avLst/>
          </a:prstGeom>
        </p:spPr>
      </p:pic>
      <p:sp>
        <p:nvSpPr>
          <p:cNvPr id="12" name="TextBox 11">
            <a:extLst>
              <a:ext uri="{FF2B5EF4-FFF2-40B4-BE49-F238E27FC236}">
                <a16:creationId xmlns:a16="http://schemas.microsoft.com/office/drawing/2014/main" id="{AEAC2FAB-B880-79A6-EDC7-8C330B5352DD}"/>
              </a:ext>
            </a:extLst>
          </p:cNvPr>
          <p:cNvSpPr txBox="1"/>
          <p:nvPr/>
        </p:nvSpPr>
        <p:spPr>
          <a:xfrm>
            <a:off x="4843010" y="3750299"/>
            <a:ext cx="354573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_tradnl" dirty="0"/>
              <a:t>"El gato está en la casa"</a:t>
            </a:r>
          </a:p>
        </p:txBody>
      </p:sp>
      <p:sp>
        <p:nvSpPr>
          <p:cNvPr id="5" name="TextBox 4">
            <a:extLst>
              <a:ext uri="{FF2B5EF4-FFF2-40B4-BE49-F238E27FC236}">
                <a16:creationId xmlns:a16="http://schemas.microsoft.com/office/drawing/2014/main" id="{E48A59B9-0471-541B-941E-B525A742D056}"/>
              </a:ext>
            </a:extLst>
          </p:cNvPr>
          <p:cNvSpPr txBox="1"/>
          <p:nvPr/>
        </p:nvSpPr>
        <p:spPr>
          <a:xfrm>
            <a:off x="122388" y="156444"/>
            <a:ext cx="4572000" cy="477054"/>
          </a:xfrm>
          <a:prstGeom prst="rect">
            <a:avLst/>
          </a:prstGeom>
          <a:noFill/>
        </p:spPr>
        <p:txBody>
          <a:bodyPr wrap="square" lIns="91440" tIns="45720" rIns="91440" bIns="45720" anchor="t">
            <a:spAutoFit/>
          </a:bodyPr>
          <a:lstStyle/>
          <a:p>
            <a:pPr marL="0" marR="0" lvl="0" indent="0" algn="l">
              <a:lnSpc>
                <a:spcPct val="100000"/>
              </a:lnSpc>
              <a:spcBef>
                <a:spcPts val="0"/>
              </a:spcBef>
              <a:spcAft>
                <a:spcPts val="0"/>
              </a:spcAft>
              <a:buNone/>
            </a:pPr>
            <a:r>
              <a:rPr lang="es-CO" sz="2500" b="1" dirty="0">
                <a:solidFill>
                  <a:srgbClr val="FFFFFF"/>
                </a:solidFill>
                <a:latin typeface="Calibri"/>
                <a:cs typeface="Calibri"/>
                <a:sym typeface="Calibri"/>
              </a:rPr>
              <a:t>Representaciones</a:t>
            </a:r>
            <a:endParaRPr lang="en-US" sz="2500" dirty="0"/>
          </a:p>
        </p:txBody>
      </p:sp>
    </p:spTree>
    <p:extLst>
      <p:ext uri="{BB962C8B-B14F-4D97-AF65-F5344CB8AC3E}">
        <p14:creationId xmlns:p14="http://schemas.microsoft.com/office/powerpoint/2010/main" val="8252492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7C72033-7377-D7AC-15C6-D6CCBE1F6FA1}"/>
              </a:ext>
            </a:extLst>
          </p:cNvPr>
          <p:cNvSpPr txBox="1"/>
          <p:nvPr/>
        </p:nvSpPr>
        <p:spPr>
          <a:xfrm>
            <a:off x="122388" y="156444"/>
            <a:ext cx="4572000" cy="477054"/>
          </a:xfrm>
          <a:prstGeom prst="rect">
            <a:avLst/>
          </a:prstGeom>
          <a:noFill/>
        </p:spPr>
        <p:txBody>
          <a:bodyPr wrap="square" lIns="91440" tIns="45720" rIns="91440" bIns="45720" anchor="t">
            <a:spAutoFit/>
          </a:bodyPr>
          <a:lstStyle/>
          <a:p>
            <a:r>
              <a:rPr lang="es-CO" sz="2500" b="1" dirty="0">
                <a:solidFill>
                  <a:srgbClr val="FFFFFF"/>
                </a:solidFill>
                <a:latin typeface="Calibri"/>
                <a:ea typeface="Calibri"/>
                <a:cs typeface="Calibri"/>
                <a:sym typeface="Calibri"/>
              </a:rPr>
              <a:t>Identificando la IA en el día a día</a:t>
            </a:r>
            <a:endParaRPr lang="en-US" dirty="0"/>
          </a:p>
        </p:txBody>
      </p:sp>
      <p:sp>
        <p:nvSpPr>
          <p:cNvPr id="10" name="TextBox 9">
            <a:extLst>
              <a:ext uri="{FF2B5EF4-FFF2-40B4-BE49-F238E27FC236}">
                <a16:creationId xmlns:a16="http://schemas.microsoft.com/office/drawing/2014/main" id="{79609051-141A-A0D1-B2DE-7F1111281508}"/>
              </a:ext>
            </a:extLst>
          </p:cNvPr>
          <p:cNvSpPr txBox="1"/>
          <p:nvPr/>
        </p:nvSpPr>
        <p:spPr>
          <a:xfrm>
            <a:off x="434662" y="990062"/>
            <a:ext cx="7558288"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_tradnl" sz="1800" dirty="0">
                <a:latin typeface="Calibri"/>
              </a:rPr>
              <a:t>En pareja, identifiquen 3 aplicaciones de IA que utilizan en su vida diaria.</a:t>
            </a:r>
            <a:endParaRPr lang="es-ES_tradnl" dirty="0"/>
          </a:p>
          <a:p>
            <a:endParaRPr lang="es-ES_tradnl" sz="1800" dirty="0">
              <a:latin typeface="Calibri"/>
            </a:endParaRPr>
          </a:p>
          <a:p>
            <a:r>
              <a:rPr lang="es-ES_tradnl" sz="1800" dirty="0">
                <a:latin typeface="Calibri"/>
              </a:rPr>
              <a:t>Clasifiquen cada aplicación según las siguientes categorías:</a:t>
            </a:r>
          </a:p>
          <a:p>
            <a:endParaRPr lang="es-ES_tradnl" sz="1800" dirty="0">
              <a:latin typeface="Calibri"/>
            </a:endParaRPr>
          </a:p>
          <a:p>
            <a:pPr marL="285750" indent="-285750">
              <a:buChar char="•"/>
            </a:pPr>
            <a:r>
              <a:rPr lang="es-ES_tradnl" sz="1800" dirty="0">
                <a:latin typeface="Calibri"/>
              </a:rPr>
              <a:t>Piensa como humano</a:t>
            </a:r>
          </a:p>
          <a:p>
            <a:pPr marL="285750" indent="-285750">
              <a:buChar char="•"/>
            </a:pPr>
            <a:r>
              <a:rPr lang="es-ES_tradnl" sz="1800" dirty="0">
                <a:latin typeface="Calibri"/>
              </a:rPr>
              <a:t>Actúa como humano</a:t>
            </a:r>
          </a:p>
          <a:p>
            <a:pPr marL="285750" indent="-285750">
              <a:buChar char="•"/>
            </a:pPr>
            <a:r>
              <a:rPr lang="es-ES_tradnl" sz="1800" dirty="0">
                <a:latin typeface="Calibri"/>
              </a:rPr>
              <a:t>Piensa racionalmente</a:t>
            </a:r>
          </a:p>
          <a:p>
            <a:pPr marL="285750" indent="-285750">
              <a:buChar char="•"/>
            </a:pPr>
            <a:r>
              <a:rPr lang="es-ES_tradnl" sz="1800" dirty="0">
                <a:latin typeface="Calibri"/>
              </a:rPr>
              <a:t>Actúa racionalmente</a:t>
            </a:r>
          </a:p>
          <a:p>
            <a:endParaRPr lang="es-ES_tradnl" sz="1800" dirty="0">
              <a:latin typeface="Calibri"/>
            </a:endParaRPr>
          </a:p>
          <a:p>
            <a:endParaRPr lang="es-ES_tradnl" sz="1800" dirty="0">
              <a:latin typeface="Calibri"/>
            </a:endParaRPr>
          </a:p>
        </p:txBody>
      </p:sp>
      <p:graphicFrame>
        <p:nvGraphicFramePr>
          <p:cNvPr id="11" name="Table 10">
            <a:extLst>
              <a:ext uri="{FF2B5EF4-FFF2-40B4-BE49-F238E27FC236}">
                <a16:creationId xmlns:a16="http://schemas.microsoft.com/office/drawing/2014/main" id="{F273DB58-DAE5-69B5-FF85-764A11133A74}"/>
              </a:ext>
            </a:extLst>
          </p:cNvPr>
          <p:cNvGraphicFramePr>
            <a:graphicFrameLocks noGrp="1"/>
          </p:cNvGraphicFramePr>
          <p:nvPr>
            <p:extLst>
              <p:ext uri="{D42A27DB-BD31-4B8C-83A1-F6EECF244321}">
                <p14:modId xmlns:p14="http://schemas.microsoft.com/office/powerpoint/2010/main" val="2300742261"/>
              </p:ext>
            </p:extLst>
          </p:nvPr>
        </p:nvGraphicFramePr>
        <p:xfrm>
          <a:off x="3605440" y="3193510"/>
          <a:ext cx="5120637" cy="1249680"/>
        </p:xfrm>
        <a:graphic>
          <a:graphicData uri="http://schemas.openxmlformats.org/drawingml/2006/table">
            <a:tbl>
              <a:tblPr firstRow="1" bandRow="1">
                <a:tableStyleId>{F5AB1C69-6EDB-4FF4-983F-18BD219EF322}</a:tableStyleId>
              </a:tblPr>
              <a:tblGrid>
                <a:gridCol w="1280159">
                  <a:extLst>
                    <a:ext uri="{9D8B030D-6E8A-4147-A177-3AD203B41FA5}">
                      <a16:colId xmlns:a16="http://schemas.microsoft.com/office/drawing/2014/main" val="1564642318"/>
                    </a:ext>
                  </a:extLst>
                </a:gridCol>
                <a:gridCol w="1280159">
                  <a:extLst>
                    <a:ext uri="{9D8B030D-6E8A-4147-A177-3AD203B41FA5}">
                      <a16:colId xmlns:a16="http://schemas.microsoft.com/office/drawing/2014/main" val="1841760811"/>
                    </a:ext>
                  </a:extLst>
                </a:gridCol>
                <a:gridCol w="1368380">
                  <a:extLst>
                    <a:ext uri="{9D8B030D-6E8A-4147-A177-3AD203B41FA5}">
                      <a16:colId xmlns:a16="http://schemas.microsoft.com/office/drawing/2014/main" val="2663023380"/>
                    </a:ext>
                  </a:extLst>
                </a:gridCol>
                <a:gridCol w="1191939">
                  <a:extLst>
                    <a:ext uri="{9D8B030D-6E8A-4147-A177-3AD203B41FA5}">
                      <a16:colId xmlns:a16="http://schemas.microsoft.com/office/drawing/2014/main" val="802654189"/>
                    </a:ext>
                  </a:extLst>
                </a:gridCol>
              </a:tblGrid>
              <a:tr h="370840">
                <a:tc>
                  <a:txBody>
                    <a:bodyPr/>
                    <a:lstStyle/>
                    <a:p>
                      <a:pPr lvl="0">
                        <a:buNone/>
                      </a:pPr>
                      <a:r>
                        <a:rPr lang="es-ES_tradnl" sz="1400" b="0" i="0" u="none" strike="noStrike" noProof="0" dirty="0">
                          <a:latin typeface="Arial"/>
                        </a:rPr>
                        <a:t>Aplicación</a:t>
                      </a:r>
                      <a:endParaRPr lang="es-ES_tradnl" noProof="0" dirty="0"/>
                    </a:p>
                  </a:txBody>
                  <a:tcPr/>
                </a:tc>
                <a:tc>
                  <a:txBody>
                    <a:bodyPr/>
                    <a:lstStyle/>
                    <a:p>
                      <a:pPr lvl="0">
                        <a:buNone/>
                      </a:pPr>
                      <a:r>
                        <a:rPr lang="es-ES_tradnl" sz="1400" b="0" i="0" u="none" strike="noStrike" noProof="0" dirty="0">
                          <a:latin typeface="Arial"/>
                        </a:rPr>
                        <a:t>¿Qué hace?</a:t>
                      </a:r>
                      <a:endParaRPr lang="es-ES_tradnl" noProof="0" dirty="0"/>
                    </a:p>
                  </a:txBody>
                  <a:tcPr/>
                </a:tc>
                <a:tc>
                  <a:txBody>
                    <a:bodyPr/>
                    <a:lstStyle/>
                    <a:p>
                      <a:pPr lvl="0">
                        <a:buNone/>
                      </a:pPr>
                      <a:r>
                        <a:rPr lang="es-ES_tradnl" sz="1400" b="0" i="0" u="none" strike="noStrike" noProof="0" dirty="0">
                          <a:latin typeface="Arial"/>
                        </a:rPr>
                        <a:t>Categoría</a:t>
                      </a:r>
                      <a:endParaRPr lang="es-ES_tradnl" noProof="0" dirty="0"/>
                    </a:p>
                  </a:txBody>
                  <a:tcPr/>
                </a:tc>
                <a:tc>
                  <a:txBody>
                    <a:bodyPr/>
                    <a:lstStyle/>
                    <a:p>
                      <a:pPr lvl="0">
                        <a:buNone/>
                      </a:pPr>
                      <a:r>
                        <a:rPr lang="es-ES_tradnl" sz="1400" b="0" i="0" u="none" strike="noStrike" noProof="0" dirty="0">
                          <a:latin typeface="Arial"/>
                        </a:rPr>
                        <a:t>Razón de la clasificación</a:t>
                      </a:r>
                      <a:endParaRPr lang="es-ES_tradnl" noProof="0" dirty="0"/>
                    </a:p>
                  </a:txBody>
                  <a:tcPr/>
                </a:tc>
                <a:extLst>
                  <a:ext uri="{0D108BD9-81ED-4DB2-BD59-A6C34878D82A}">
                    <a16:rowId xmlns:a16="http://schemas.microsoft.com/office/drawing/2014/main" val="1062021871"/>
                  </a:ext>
                </a:extLst>
              </a:tr>
              <a:tr h="370840">
                <a:tc>
                  <a:txBody>
                    <a:bodyPr/>
                    <a:lstStyle/>
                    <a:p>
                      <a:pPr lvl="0">
                        <a:buNone/>
                      </a:pPr>
                      <a:r>
                        <a:rPr lang="es-ES_tradnl" sz="1400" b="0" i="0" u="none" strike="noStrike" noProof="0" dirty="0">
                          <a:latin typeface="Arial"/>
                        </a:rPr>
                        <a:t>Google </a:t>
                      </a:r>
                      <a:r>
                        <a:rPr lang="es-ES_tradnl" sz="1400" b="0" i="0" u="none" strike="noStrike" noProof="0" dirty="0" err="1">
                          <a:latin typeface="Arial"/>
                        </a:rPr>
                        <a:t>Maps</a:t>
                      </a:r>
                      <a:endParaRPr lang="es-ES_tradnl" noProof="0" dirty="0" err="1"/>
                    </a:p>
                  </a:txBody>
                  <a:tcPr/>
                </a:tc>
                <a:tc>
                  <a:txBody>
                    <a:bodyPr/>
                    <a:lstStyle/>
                    <a:p>
                      <a:pPr lvl="0">
                        <a:buNone/>
                      </a:pPr>
                      <a:r>
                        <a:rPr lang="es-ES_tradnl" sz="1400" b="0" i="0" u="none" strike="noStrike" noProof="0" dirty="0">
                          <a:latin typeface="Arial"/>
                        </a:rPr>
                        <a:t>Calcula rutas óptimas</a:t>
                      </a:r>
                      <a:endParaRPr lang="es-ES_tradnl" noProof="0" dirty="0"/>
                    </a:p>
                  </a:txBody>
                  <a:tcPr/>
                </a:tc>
                <a:tc>
                  <a:txBody>
                    <a:bodyPr/>
                    <a:lstStyle/>
                    <a:p>
                      <a:pPr lvl="0">
                        <a:buNone/>
                      </a:pPr>
                      <a:r>
                        <a:rPr lang="es-ES_tradnl" sz="1400" b="0" i="0" u="none" strike="noStrike" noProof="0" dirty="0">
                          <a:latin typeface="Arial"/>
                        </a:rPr>
                        <a:t>Actúa racionalmente</a:t>
                      </a:r>
                      <a:endParaRPr lang="es-ES_tradnl" noProof="0" dirty="0"/>
                    </a:p>
                  </a:txBody>
                  <a:tcPr/>
                </a:tc>
                <a:tc>
                  <a:txBody>
                    <a:bodyPr/>
                    <a:lstStyle/>
                    <a:p>
                      <a:pPr lvl="0">
                        <a:buNone/>
                      </a:pPr>
                      <a:r>
                        <a:rPr lang="es-ES_tradnl" sz="1400" b="0" i="0" u="none" strike="noStrike" noProof="0" dirty="0">
                          <a:latin typeface="Arial"/>
                        </a:rPr>
                        <a:t>Maximiza la eficiencia en los trayectos </a:t>
                      </a:r>
                      <a:endParaRPr lang="es-ES_tradnl" noProof="0" dirty="0"/>
                    </a:p>
                  </a:txBody>
                  <a:tcPr/>
                </a:tc>
                <a:extLst>
                  <a:ext uri="{0D108BD9-81ED-4DB2-BD59-A6C34878D82A}">
                    <a16:rowId xmlns:a16="http://schemas.microsoft.com/office/drawing/2014/main" val="2290547564"/>
                  </a:ext>
                </a:extLst>
              </a:tr>
            </a:tbl>
          </a:graphicData>
        </a:graphic>
      </p:graphicFrame>
      <p:sp>
        <p:nvSpPr>
          <p:cNvPr id="13" name="TextBox 12">
            <a:extLst>
              <a:ext uri="{FF2B5EF4-FFF2-40B4-BE49-F238E27FC236}">
                <a16:creationId xmlns:a16="http://schemas.microsoft.com/office/drawing/2014/main" id="{BA41C463-21AA-87CE-9E79-5887D0FA0024}"/>
              </a:ext>
            </a:extLst>
          </p:cNvPr>
          <p:cNvSpPr txBox="1"/>
          <p:nvPr/>
        </p:nvSpPr>
        <p:spPr>
          <a:xfrm>
            <a:off x="5127401" y="271261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800" dirty="0">
                <a:latin typeface="Calibri"/>
                <a:ea typeface="Calibri"/>
                <a:cs typeface="Calibri"/>
              </a:rPr>
              <a:t>Completar la tabla:</a:t>
            </a:r>
            <a:endParaRPr lang="en-US" dirty="0"/>
          </a:p>
        </p:txBody>
      </p:sp>
    </p:spTree>
    <p:extLst>
      <p:ext uri="{BB962C8B-B14F-4D97-AF65-F5344CB8AC3E}">
        <p14:creationId xmlns:p14="http://schemas.microsoft.com/office/powerpoint/2010/main" val="33266991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7C72033-7377-D7AC-15C6-D6CCBE1F6FA1}"/>
              </a:ext>
            </a:extLst>
          </p:cNvPr>
          <p:cNvSpPr txBox="1"/>
          <p:nvPr/>
        </p:nvSpPr>
        <p:spPr>
          <a:xfrm>
            <a:off x="122388" y="156444"/>
            <a:ext cx="6053070" cy="861774"/>
          </a:xfrm>
          <a:prstGeom prst="rect">
            <a:avLst/>
          </a:prstGeom>
          <a:noFill/>
        </p:spPr>
        <p:txBody>
          <a:bodyPr wrap="square" lIns="91440" tIns="45720" rIns="91440" bIns="45720" anchor="t">
            <a:spAutoFit/>
          </a:bodyPr>
          <a:lstStyle/>
          <a:p>
            <a:r>
              <a:rPr lang="es-CO" sz="2500" b="1">
                <a:solidFill>
                  <a:srgbClr val="FFFFFF"/>
                </a:solidFill>
                <a:latin typeface="Calibri"/>
                <a:ea typeface="Calibri"/>
                <a:cs typeface="Calibri"/>
                <a:sym typeface="Calibri"/>
              </a:rPr>
              <a:t>Diseñando un agente basado en reglas</a:t>
            </a:r>
            <a:endParaRPr lang="en-US"/>
          </a:p>
          <a:p>
            <a:endParaRPr lang="es-CO" sz="2500" b="1" dirty="0">
              <a:solidFill>
                <a:srgbClr val="FFFFFF"/>
              </a:solidFill>
              <a:latin typeface="Calibri"/>
              <a:ea typeface="Calibri"/>
              <a:cs typeface="Calibri"/>
            </a:endParaRPr>
          </a:p>
        </p:txBody>
      </p:sp>
      <p:sp>
        <p:nvSpPr>
          <p:cNvPr id="10" name="TextBox 9">
            <a:extLst>
              <a:ext uri="{FF2B5EF4-FFF2-40B4-BE49-F238E27FC236}">
                <a16:creationId xmlns:a16="http://schemas.microsoft.com/office/drawing/2014/main" id="{79609051-141A-A0D1-B2DE-7F1111281508}"/>
              </a:ext>
            </a:extLst>
          </p:cNvPr>
          <p:cNvSpPr txBox="1"/>
          <p:nvPr/>
        </p:nvSpPr>
        <p:spPr>
          <a:xfrm>
            <a:off x="4008550" y="1014210"/>
            <a:ext cx="4652493"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_tradnl" sz="1800" dirty="0">
                <a:latin typeface="Calibri"/>
              </a:rPr>
              <a:t>Actividad:</a:t>
            </a:r>
            <a:endParaRPr lang="en-US" sz="1800" dirty="0">
              <a:latin typeface="Calibri"/>
            </a:endParaRPr>
          </a:p>
          <a:p>
            <a:endParaRPr lang="es-ES_tradnl" sz="1800" dirty="0">
              <a:latin typeface="Calibri"/>
            </a:endParaRPr>
          </a:p>
          <a:p>
            <a:pPr marL="285750" indent="-285750">
              <a:buChar char="•"/>
            </a:pPr>
            <a:r>
              <a:rPr lang="es-ES_tradnl" sz="1800" dirty="0">
                <a:latin typeface="Calibri"/>
              </a:rPr>
              <a:t>Agregar nuevos entornos.</a:t>
            </a:r>
          </a:p>
          <a:p>
            <a:endParaRPr lang="es-ES_tradnl" sz="1800" dirty="0">
              <a:latin typeface="Calibri"/>
            </a:endParaRPr>
          </a:p>
          <a:p>
            <a:pPr marL="285750" indent="-285750">
              <a:buChar char="•"/>
            </a:pPr>
            <a:r>
              <a:rPr lang="es-ES_tradnl" sz="1800" dirty="0">
                <a:latin typeface="Calibri"/>
              </a:rPr>
              <a:t>Modificar las decisiones del agente según las reglas dadas.</a:t>
            </a:r>
            <a:endParaRPr lang="es-ES_tradnl" dirty="0"/>
          </a:p>
          <a:p>
            <a:endParaRPr lang="es-ES_tradnl" sz="1800" dirty="0">
              <a:latin typeface="Calibri"/>
            </a:endParaRPr>
          </a:p>
          <a:p>
            <a:pPr marL="285750" indent="-285750">
              <a:buChar char="•"/>
            </a:pPr>
            <a:r>
              <a:rPr lang="es-ES_tradnl" sz="1800" dirty="0">
                <a:latin typeface="Calibri"/>
              </a:rPr>
              <a:t>Probar el código y compartir los resultados.</a:t>
            </a:r>
            <a:endParaRPr lang="es-ES_tradnl" dirty="0"/>
          </a:p>
          <a:p>
            <a:endParaRPr lang="es-ES_tradnl" sz="1800" dirty="0">
              <a:latin typeface="Calibri"/>
            </a:endParaRPr>
          </a:p>
          <a:p>
            <a:pPr marL="285750" indent="-285750">
              <a:buChar char="•"/>
            </a:pPr>
            <a:r>
              <a:rPr lang="es-ES_tradnl" sz="1800" dirty="0">
                <a:latin typeface="Calibri"/>
              </a:rPr>
              <a:t>¿Qué tan flexible es este agente?</a:t>
            </a:r>
          </a:p>
          <a:p>
            <a:pPr marL="285750" indent="-285750">
              <a:buChar char="•"/>
            </a:pPr>
            <a:endParaRPr lang="es-ES_tradnl" sz="1800" dirty="0">
              <a:latin typeface="Calibri"/>
            </a:endParaRPr>
          </a:p>
          <a:p>
            <a:pPr marL="285750" indent="-285750">
              <a:buChar char="•"/>
            </a:pPr>
            <a:r>
              <a:rPr lang="es-ES_tradnl" sz="1800" dirty="0">
                <a:latin typeface="Calibri"/>
              </a:rPr>
              <a:t>¿Cómo podrían hacerlo más sofisticado?</a:t>
            </a:r>
            <a:endParaRPr lang="es-ES_tradnl" dirty="0">
              <a:latin typeface="Calibri"/>
            </a:endParaRPr>
          </a:p>
          <a:p>
            <a:endParaRPr lang="es-ES_tradnl" sz="1800" dirty="0">
              <a:latin typeface="Calibri"/>
            </a:endParaRPr>
          </a:p>
        </p:txBody>
      </p:sp>
      <p:pic>
        <p:nvPicPr>
          <p:cNvPr id="2" name="Picture 1">
            <a:extLst>
              <a:ext uri="{FF2B5EF4-FFF2-40B4-BE49-F238E27FC236}">
                <a16:creationId xmlns:a16="http://schemas.microsoft.com/office/drawing/2014/main" id="{EF6104CE-9C56-E1C0-3276-3CF4F2745CDB}"/>
              </a:ext>
            </a:extLst>
          </p:cNvPr>
          <p:cNvPicPr>
            <a:picLocks noChangeAspect="1"/>
          </p:cNvPicPr>
          <p:nvPr/>
        </p:nvPicPr>
        <p:blipFill>
          <a:blip r:embed="rId3"/>
          <a:stretch>
            <a:fillRect/>
          </a:stretch>
        </p:blipFill>
        <p:spPr>
          <a:xfrm>
            <a:off x="586996" y="1916671"/>
            <a:ext cx="3076038" cy="16079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29839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7C72033-7377-D7AC-15C6-D6CCBE1F6FA1}"/>
              </a:ext>
            </a:extLst>
          </p:cNvPr>
          <p:cNvSpPr txBox="1"/>
          <p:nvPr/>
        </p:nvSpPr>
        <p:spPr>
          <a:xfrm>
            <a:off x="122388" y="156444"/>
            <a:ext cx="6053070" cy="861774"/>
          </a:xfrm>
          <a:prstGeom prst="rect">
            <a:avLst/>
          </a:prstGeom>
          <a:noFill/>
        </p:spPr>
        <p:txBody>
          <a:bodyPr wrap="square" lIns="91440" tIns="45720" rIns="91440" bIns="45720" anchor="t">
            <a:spAutoFit/>
          </a:bodyPr>
          <a:lstStyle/>
          <a:p>
            <a:r>
              <a:rPr lang="es-CO" sz="2500" b="1" dirty="0">
                <a:solidFill>
                  <a:srgbClr val="FFFFFF"/>
                </a:solidFill>
                <a:latin typeface="Calibri"/>
                <a:ea typeface="Calibri"/>
                <a:cs typeface="Calibri"/>
                <a:sym typeface="Calibri"/>
              </a:rPr>
              <a:t>Diseñando un agente basado en reglas</a:t>
            </a:r>
            <a:endParaRPr lang="en-US" dirty="0"/>
          </a:p>
          <a:p>
            <a:endParaRPr lang="es-CO" sz="2500" b="1" dirty="0">
              <a:solidFill>
                <a:srgbClr val="FFFFFF"/>
              </a:solidFill>
              <a:latin typeface="Calibri"/>
              <a:ea typeface="Calibri"/>
              <a:cs typeface="Calibri"/>
            </a:endParaRPr>
          </a:p>
        </p:txBody>
      </p:sp>
      <p:sp>
        <p:nvSpPr>
          <p:cNvPr id="10" name="TextBox 9">
            <a:extLst>
              <a:ext uri="{FF2B5EF4-FFF2-40B4-BE49-F238E27FC236}">
                <a16:creationId xmlns:a16="http://schemas.microsoft.com/office/drawing/2014/main" id="{79609051-141A-A0D1-B2DE-7F1111281508}"/>
              </a:ext>
            </a:extLst>
          </p:cNvPr>
          <p:cNvSpPr txBox="1"/>
          <p:nvPr/>
        </p:nvSpPr>
        <p:spPr>
          <a:xfrm>
            <a:off x="555403" y="1014210"/>
            <a:ext cx="810564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_tradnl" sz="1800" dirty="0">
                <a:latin typeface="Calibri"/>
              </a:rPr>
              <a:t>Actividad:</a:t>
            </a:r>
            <a:endParaRPr lang="en-US" sz="1800" dirty="0">
              <a:latin typeface="Calibri"/>
            </a:endParaRPr>
          </a:p>
          <a:p>
            <a:endParaRPr lang="es-ES_tradnl" sz="1800" dirty="0">
              <a:latin typeface="Calibri"/>
            </a:endParaRPr>
          </a:p>
          <a:p>
            <a:pPr marL="285750" indent="-285750">
              <a:buChar char="•"/>
            </a:pPr>
            <a:r>
              <a:rPr lang="es-ES_tradnl" sz="1800" dirty="0">
                <a:latin typeface="Calibri"/>
              </a:rPr>
              <a:t>Diseñar un agente que decida si debe cruzar una calle.</a:t>
            </a:r>
            <a:endParaRPr lang="es-ES_tradnl" dirty="0">
              <a:latin typeface="Calibri"/>
            </a:endParaRPr>
          </a:p>
          <a:p>
            <a:pPr marL="285750" indent="-285750">
              <a:buChar char="•"/>
            </a:pPr>
            <a:endParaRPr lang="es-ES_tradnl" sz="1800" dirty="0">
              <a:latin typeface="Calibri"/>
            </a:endParaRPr>
          </a:p>
          <a:p>
            <a:pPr marL="285750" indent="-285750">
              <a:buChar char="•"/>
            </a:pPr>
            <a:r>
              <a:rPr lang="es-ES_tradnl" sz="1800" dirty="0">
                <a:latin typeface="Calibri"/>
              </a:rPr>
              <a:t> El agente sigue las siguientes reglas: </a:t>
            </a:r>
            <a:endParaRPr lang="es-ES_tradnl" dirty="0">
              <a:latin typeface="Calibri"/>
            </a:endParaRPr>
          </a:p>
          <a:p>
            <a:endParaRPr lang="es-ES_tradnl" sz="1800" dirty="0">
              <a:latin typeface="Calibri"/>
            </a:endParaRPr>
          </a:p>
          <a:p>
            <a:pPr marL="742950" lvl="1" indent="-285750">
              <a:buFont typeface="Arial"/>
              <a:buChar char="•"/>
            </a:pPr>
            <a:r>
              <a:rPr lang="es-ES_tradnl" sz="1800" dirty="0">
                <a:latin typeface="Calibri"/>
              </a:rPr>
              <a:t>Si el semáforo está en verde y no hay autos en la intersección, cruza. </a:t>
            </a:r>
            <a:endParaRPr lang="es-ES_tradnl" dirty="0">
              <a:latin typeface="Calibri"/>
            </a:endParaRPr>
          </a:p>
          <a:p>
            <a:pPr marL="457200" lvl="1"/>
            <a:endParaRPr lang="es-ES_tradnl" sz="1800" dirty="0">
              <a:latin typeface="Calibri"/>
            </a:endParaRPr>
          </a:p>
          <a:p>
            <a:pPr marL="742950" lvl="1" indent="-285750">
              <a:buFont typeface="Arial"/>
              <a:buChar char="•"/>
            </a:pPr>
            <a:r>
              <a:rPr lang="es-ES_tradnl" sz="1800" dirty="0">
                <a:latin typeface="Calibri"/>
              </a:rPr>
              <a:t>Si el semáforo está en rojo o hay autos, no cruza.</a:t>
            </a:r>
            <a:endParaRPr lang="es-ES_tradnl" dirty="0">
              <a:latin typeface="Calibri"/>
            </a:endParaRPr>
          </a:p>
        </p:txBody>
      </p:sp>
    </p:spTree>
    <p:extLst>
      <p:ext uri="{BB962C8B-B14F-4D97-AF65-F5344CB8AC3E}">
        <p14:creationId xmlns:p14="http://schemas.microsoft.com/office/powerpoint/2010/main" val="40737089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Enlaces de interés</a:t>
            </a:r>
            <a:endParaRPr lang="en-US" dirty="0">
              <a:sym typeface="Calibri"/>
            </a:endParaRPr>
          </a:p>
          <a:p>
            <a:br>
              <a:rPr lang="en-US" dirty="0">
                <a:sym typeface="Calibri"/>
              </a:rPr>
            </a:br>
            <a:endParaRPr lang="en-US" dirty="0">
              <a:sym typeface="Calibri"/>
            </a:endParaRPr>
          </a:p>
          <a:p>
            <a:pPr marL="0" marR="0" lvl="0" indent="0" algn="l">
              <a:lnSpc>
                <a:spcPct val="100000"/>
              </a:lnSpc>
              <a:spcBef>
                <a:spcPts val="0"/>
              </a:spcBef>
              <a:spcAft>
                <a:spcPts val="0"/>
              </a:spcAft>
              <a:buSzPts val="2800"/>
              <a:buFont typeface="Arial"/>
              <a:buNone/>
            </a:pPr>
            <a:endParaRPr lang="es" sz="2500" b="1" dirty="0">
              <a:solidFill>
                <a:srgbClr val="FFFFFF"/>
              </a:solidFill>
              <a:latin typeface="Calibri"/>
              <a:cs typeface="Calibri"/>
            </a:endParaRPr>
          </a:p>
        </p:txBody>
      </p:sp>
      <p:sp>
        <p:nvSpPr>
          <p:cNvPr id="8" name="CuadroTexto 7">
            <a:extLst>
              <a:ext uri="{FF2B5EF4-FFF2-40B4-BE49-F238E27FC236}">
                <a16:creationId xmlns:a16="http://schemas.microsoft.com/office/drawing/2014/main" id="{0FDC509A-AAED-9AB9-3EC0-98672FC75BF7}"/>
              </a:ext>
            </a:extLst>
          </p:cNvPr>
          <p:cNvSpPr txBox="1"/>
          <p:nvPr/>
        </p:nvSpPr>
        <p:spPr>
          <a:xfrm>
            <a:off x="493189" y="1128905"/>
            <a:ext cx="3708010" cy="246221"/>
          </a:xfrm>
          <a:prstGeom prst="rect">
            <a:avLst/>
          </a:prstGeom>
          <a:noFill/>
        </p:spPr>
        <p:txBody>
          <a:bodyPr wrap="square">
            <a:spAutoFit/>
          </a:bodyPr>
          <a:lstStyle/>
          <a:p>
            <a:r>
              <a:rPr lang="es-CO" sz="1000" dirty="0"/>
              <a:t>https://stability.ai/blog/stable-diffusion-public-release</a:t>
            </a:r>
          </a:p>
        </p:txBody>
      </p:sp>
      <p:sp>
        <p:nvSpPr>
          <p:cNvPr id="10" name="CuadroTexto 9">
            <a:extLst>
              <a:ext uri="{FF2B5EF4-FFF2-40B4-BE49-F238E27FC236}">
                <a16:creationId xmlns:a16="http://schemas.microsoft.com/office/drawing/2014/main" id="{8F8E3575-3017-BE0F-EA27-907E3C48C2BF}"/>
              </a:ext>
            </a:extLst>
          </p:cNvPr>
          <p:cNvSpPr txBox="1"/>
          <p:nvPr/>
        </p:nvSpPr>
        <p:spPr>
          <a:xfrm>
            <a:off x="493189" y="1404089"/>
            <a:ext cx="4572000" cy="246221"/>
          </a:xfrm>
          <a:prstGeom prst="rect">
            <a:avLst/>
          </a:prstGeom>
          <a:noFill/>
        </p:spPr>
        <p:txBody>
          <a:bodyPr wrap="square">
            <a:spAutoFit/>
          </a:bodyPr>
          <a:lstStyle/>
          <a:p>
            <a:r>
              <a:rPr lang="es-CO" sz="1000" dirty="0"/>
              <a:t>https://openai.com/blog/chatgpt/</a:t>
            </a:r>
          </a:p>
        </p:txBody>
      </p:sp>
      <p:sp>
        <p:nvSpPr>
          <p:cNvPr id="5" name="CuadroTexto 4">
            <a:extLst>
              <a:ext uri="{FF2B5EF4-FFF2-40B4-BE49-F238E27FC236}">
                <a16:creationId xmlns:a16="http://schemas.microsoft.com/office/drawing/2014/main" id="{6563EAF4-E851-87E1-574A-FEC868A9F450}"/>
              </a:ext>
            </a:extLst>
          </p:cNvPr>
          <p:cNvSpPr txBox="1"/>
          <p:nvPr/>
        </p:nvSpPr>
        <p:spPr>
          <a:xfrm>
            <a:off x="493189" y="1954457"/>
            <a:ext cx="4572000" cy="246221"/>
          </a:xfrm>
          <a:prstGeom prst="rect">
            <a:avLst/>
          </a:prstGeom>
          <a:noFill/>
        </p:spPr>
        <p:txBody>
          <a:bodyPr wrap="square">
            <a:spAutoFit/>
          </a:bodyPr>
          <a:lstStyle/>
          <a:p>
            <a:r>
              <a:rPr lang="es-CO" sz="1000" dirty="0"/>
              <a:t>https://www.youtube.com/watch?v=jMvLCZBXbtc</a:t>
            </a:r>
          </a:p>
        </p:txBody>
      </p:sp>
      <p:sp>
        <p:nvSpPr>
          <p:cNvPr id="9" name="CuadroTexto 8">
            <a:extLst>
              <a:ext uri="{FF2B5EF4-FFF2-40B4-BE49-F238E27FC236}">
                <a16:creationId xmlns:a16="http://schemas.microsoft.com/office/drawing/2014/main" id="{56D44230-939D-C62B-0A81-3366F9DFF1D2}"/>
              </a:ext>
            </a:extLst>
          </p:cNvPr>
          <p:cNvSpPr txBox="1"/>
          <p:nvPr/>
        </p:nvSpPr>
        <p:spPr>
          <a:xfrm>
            <a:off x="493189" y="1692315"/>
            <a:ext cx="4572000" cy="246221"/>
          </a:xfrm>
          <a:prstGeom prst="rect">
            <a:avLst/>
          </a:prstGeom>
          <a:noFill/>
        </p:spPr>
        <p:txBody>
          <a:bodyPr wrap="square">
            <a:spAutoFit/>
          </a:bodyPr>
          <a:lstStyle/>
          <a:p>
            <a:r>
              <a:rPr lang="es-CO" sz="1000" dirty="0"/>
              <a:t>https://ai.googleblog.com/2022/06/minerva-solving-quantitative-reasoning.html</a:t>
            </a:r>
          </a:p>
        </p:txBody>
      </p:sp>
      <p:sp>
        <p:nvSpPr>
          <p:cNvPr id="12" name="CuadroTexto 11">
            <a:extLst>
              <a:ext uri="{FF2B5EF4-FFF2-40B4-BE49-F238E27FC236}">
                <a16:creationId xmlns:a16="http://schemas.microsoft.com/office/drawing/2014/main" id="{DFA1F8D3-FA49-4B89-3F0A-909EF03D40A9}"/>
              </a:ext>
            </a:extLst>
          </p:cNvPr>
          <p:cNvSpPr txBox="1"/>
          <p:nvPr/>
        </p:nvSpPr>
        <p:spPr>
          <a:xfrm>
            <a:off x="493189" y="2200678"/>
            <a:ext cx="4572000" cy="400110"/>
          </a:xfrm>
          <a:prstGeom prst="rect">
            <a:avLst/>
          </a:prstGeom>
          <a:noFill/>
        </p:spPr>
        <p:txBody>
          <a:bodyPr wrap="square">
            <a:spAutoFit/>
          </a:bodyPr>
          <a:lstStyle/>
          <a:p>
            <a:r>
              <a:rPr lang="es-CO" sz="1000" dirty="0"/>
              <a:t>https://www.deepmind.com/blog/tackling-multiple-tasks-with-a-single-visual-language-model</a:t>
            </a:r>
          </a:p>
        </p:txBody>
      </p:sp>
      <p:sp>
        <p:nvSpPr>
          <p:cNvPr id="14" name="CuadroTexto 13">
            <a:extLst>
              <a:ext uri="{FF2B5EF4-FFF2-40B4-BE49-F238E27FC236}">
                <a16:creationId xmlns:a16="http://schemas.microsoft.com/office/drawing/2014/main" id="{67460B23-3291-214B-DC10-B7FF9789742D}"/>
              </a:ext>
            </a:extLst>
          </p:cNvPr>
          <p:cNvSpPr txBox="1"/>
          <p:nvPr/>
        </p:nvSpPr>
        <p:spPr>
          <a:xfrm>
            <a:off x="493189" y="2571750"/>
            <a:ext cx="4572000" cy="246221"/>
          </a:xfrm>
          <a:prstGeom prst="rect">
            <a:avLst/>
          </a:prstGeom>
          <a:noFill/>
        </p:spPr>
        <p:txBody>
          <a:bodyPr wrap="square">
            <a:spAutoFit/>
          </a:bodyPr>
          <a:lstStyle/>
          <a:p>
            <a:r>
              <a:rPr lang="es-CO" sz="1000" dirty="0"/>
              <a:t>https://www.deepmind.com/blog/building-safer-dialogue-agents</a:t>
            </a:r>
          </a:p>
        </p:txBody>
      </p:sp>
      <p:sp>
        <p:nvSpPr>
          <p:cNvPr id="16" name="CuadroTexto 15">
            <a:extLst>
              <a:ext uri="{FF2B5EF4-FFF2-40B4-BE49-F238E27FC236}">
                <a16:creationId xmlns:a16="http://schemas.microsoft.com/office/drawing/2014/main" id="{F8B129C2-7207-C1B0-BC7C-AFA2B302DE44}"/>
              </a:ext>
            </a:extLst>
          </p:cNvPr>
          <p:cNvSpPr txBox="1"/>
          <p:nvPr/>
        </p:nvSpPr>
        <p:spPr>
          <a:xfrm>
            <a:off x="493189" y="2817971"/>
            <a:ext cx="4572000" cy="246221"/>
          </a:xfrm>
          <a:prstGeom prst="rect">
            <a:avLst/>
          </a:prstGeom>
          <a:noFill/>
        </p:spPr>
        <p:txBody>
          <a:bodyPr wrap="square">
            <a:spAutoFit/>
          </a:bodyPr>
          <a:lstStyle/>
          <a:p>
            <a:r>
              <a:rPr lang="es-CO" sz="1000" dirty="0"/>
              <a:t>https://www.deepmind.com/publications/a-generalist-agent</a:t>
            </a:r>
          </a:p>
        </p:txBody>
      </p:sp>
      <p:sp>
        <p:nvSpPr>
          <p:cNvPr id="18" name="CuadroTexto 17">
            <a:extLst>
              <a:ext uri="{FF2B5EF4-FFF2-40B4-BE49-F238E27FC236}">
                <a16:creationId xmlns:a16="http://schemas.microsoft.com/office/drawing/2014/main" id="{A82E46C2-49B6-6D1A-E14B-41608B03EE9D}"/>
              </a:ext>
            </a:extLst>
          </p:cNvPr>
          <p:cNvSpPr txBox="1"/>
          <p:nvPr/>
        </p:nvSpPr>
        <p:spPr>
          <a:xfrm>
            <a:off x="493189" y="3069690"/>
            <a:ext cx="4572000" cy="246221"/>
          </a:xfrm>
          <a:prstGeom prst="rect">
            <a:avLst/>
          </a:prstGeom>
          <a:noFill/>
        </p:spPr>
        <p:txBody>
          <a:bodyPr wrap="square">
            <a:spAutoFit/>
          </a:bodyPr>
          <a:lstStyle/>
          <a:p>
            <a:r>
              <a:rPr lang="es-CO" sz="1000"/>
              <a:t>https://www.deepmind.com/research/highlighted-research/alphago</a:t>
            </a:r>
            <a:endParaRPr lang="es-CO" sz="1000" dirty="0"/>
          </a:p>
        </p:txBody>
      </p:sp>
      <p:sp>
        <p:nvSpPr>
          <p:cNvPr id="20" name="CuadroTexto 19">
            <a:extLst>
              <a:ext uri="{FF2B5EF4-FFF2-40B4-BE49-F238E27FC236}">
                <a16:creationId xmlns:a16="http://schemas.microsoft.com/office/drawing/2014/main" id="{9D02868A-5289-A3BC-5356-00D8D395A726}"/>
              </a:ext>
            </a:extLst>
          </p:cNvPr>
          <p:cNvSpPr txBox="1"/>
          <p:nvPr/>
        </p:nvSpPr>
        <p:spPr>
          <a:xfrm>
            <a:off x="493189" y="3315911"/>
            <a:ext cx="4572000" cy="246221"/>
          </a:xfrm>
          <a:prstGeom prst="rect">
            <a:avLst/>
          </a:prstGeom>
          <a:noFill/>
        </p:spPr>
        <p:txBody>
          <a:bodyPr wrap="square">
            <a:spAutoFit/>
          </a:bodyPr>
          <a:lstStyle/>
          <a:p>
            <a:r>
              <a:rPr lang="es-CO" sz="1000" dirty="0"/>
              <a:t>https://ai.facebook.com/research/cicero/</a:t>
            </a:r>
          </a:p>
        </p:txBody>
      </p:sp>
      <p:sp>
        <p:nvSpPr>
          <p:cNvPr id="22" name="CuadroTexto 21">
            <a:extLst>
              <a:ext uri="{FF2B5EF4-FFF2-40B4-BE49-F238E27FC236}">
                <a16:creationId xmlns:a16="http://schemas.microsoft.com/office/drawing/2014/main" id="{AD284C0E-E8D3-5ACE-B108-2740DFCE8394}"/>
              </a:ext>
            </a:extLst>
          </p:cNvPr>
          <p:cNvSpPr txBox="1"/>
          <p:nvPr/>
        </p:nvSpPr>
        <p:spPr>
          <a:xfrm>
            <a:off x="493189" y="3562132"/>
            <a:ext cx="4572000" cy="246221"/>
          </a:xfrm>
          <a:prstGeom prst="rect">
            <a:avLst/>
          </a:prstGeom>
          <a:noFill/>
        </p:spPr>
        <p:txBody>
          <a:bodyPr wrap="square">
            <a:spAutoFit/>
          </a:bodyPr>
          <a:lstStyle/>
          <a:p>
            <a:r>
              <a:rPr lang="es-CO" sz="1000" dirty="0"/>
              <a:t>https://openai.com/blog/whisper/</a:t>
            </a:r>
          </a:p>
        </p:txBody>
      </p:sp>
      <p:sp>
        <p:nvSpPr>
          <p:cNvPr id="24" name="CuadroTexto 23">
            <a:extLst>
              <a:ext uri="{FF2B5EF4-FFF2-40B4-BE49-F238E27FC236}">
                <a16:creationId xmlns:a16="http://schemas.microsoft.com/office/drawing/2014/main" id="{119CF120-7A47-E802-0B1A-F9E3FB45E0FF}"/>
              </a:ext>
            </a:extLst>
          </p:cNvPr>
          <p:cNvSpPr txBox="1"/>
          <p:nvPr/>
        </p:nvSpPr>
        <p:spPr>
          <a:xfrm>
            <a:off x="493189" y="3786932"/>
            <a:ext cx="4572000" cy="246221"/>
          </a:xfrm>
          <a:prstGeom prst="rect">
            <a:avLst/>
          </a:prstGeom>
          <a:noFill/>
        </p:spPr>
        <p:txBody>
          <a:bodyPr wrap="square">
            <a:spAutoFit/>
          </a:bodyPr>
          <a:lstStyle/>
          <a:p>
            <a:r>
              <a:rPr lang="es-CO" sz="1000" dirty="0"/>
              <a:t>https://valle-demo.github.io/</a:t>
            </a:r>
          </a:p>
        </p:txBody>
      </p:sp>
    </p:spTree>
    <p:extLst>
      <p:ext uri="{BB962C8B-B14F-4D97-AF65-F5344CB8AC3E}">
        <p14:creationId xmlns:p14="http://schemas.microsoft.com/office/powerpoint/2010/main" val="2847850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Contenido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133474"/>
            <a:ext cx="8162925" cy="33733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b="1" dirty="0">
                <a:solidFill>
                  <a:schemeClr val="accent5">
                    <a:lumMod val="49000"/>
                  </a:schemeClr>
                </a:solidFill>
                <a:latin typeface="Calibri"/>
              </a:rPr>
              <a:t>Clase 4 y 5: Representación del conocimiento, Razonamiento </a:t>
            </a:r>
            <a:br>
              <a:rPr lang="es-ES_tradnl" sz="1800" b="1" dirty="0">
                <a:solidFill>
                  <a:schemeClr val="accent5">
                    <a:lumMod val="49000"/>
                  </a:schemeClr>
                </a:solidFill>
                <a:latin typeface="Calibri"/>
              </a:rPr>
            </a:br>
            <a:r>
              <a:rPr lang="es-ES_tradnl" sz="1800" b="1" dirty="0">
                <a:solidFill>
                  <a:schemeClr val="accent5">
                    <a:lumMod val="49000"/>
                  </a:schemeClr>
                </a:solidFill>
                <a:latin typeface="Calibri"/>
              </a:rPr>
              <a:t>Computacional y planeación</a:t>
            </a:r>
            <a:endParaRPr lang="es-ES_tradnl" sz="1800" dirty="0">
              <a:latin typeface="Calibri"/>
            </a:endParaRPr>
          </a:p>
          <a:p>
            <a:pPr marL="285750" indent="-285750">
              <a:lnSpc>
                <a:spcPct val="150000"/>
              </a:lnSpc>
              <a:buChar char="•"/>
            </a:pPr>
            <a:r>
              <a:rPr lang="es-ES_tradnl" sz="1800" dirty="0">
                <a:latin typeface="Calibri"/>
              </a:rPr>
              <a:t>Introducción al razonamiento.</a:t>
            </a:r>
            <a:endParaRPr lang="en-US" sz="1800" dirty="0">
              <a:latin typeface="Calibri"/>
            </a:endParaRPr>
          </a:p>
          <a:p>
            <a:pPr marL="285750" indent="-285750">
              <a:lnSpc>
                <a:spcPct val="150000"/>
              </a:lnSpc>
              <a:buChar char="•"/>
            </a:pPr>
            <a:r>
              <a:rPr lang="es-ES_tradnl" sz="1800" dirty="0">
                <a:latin typeface="Calibri"/>
              </a:rPr>
              <a:t>Lógica proposicional.</a:t>
            </a:r>
            <a:endParaRPr lang="en-US" sz="1800" dirty="0">
              <a:latin typeface="Calibri"/>
            </a:endParaRPr>
          </a:p>
          <a:p>
            <a:pPr marL="285750" indent="-285750">
              <a:lnSpc>
                <a:spcPct val="150000"/>
              </a:lnSpc>
              <a:buChar char="•"/>
            </a:pPr>
            <a:r>
              <a:rPr lang="es-ES_tradnl" sz="1800" dirty="0">
                <a:latin typeface="Calibri"/>
              </a:rPr>
              <a:t>Lógica de predicados y lógica descriptiva.</a:t>
            </a:r>
            <a:endParaRPr lang="en-US" sz="1800" dirty="0">
              <a:latin typeface="Calibri"/>
            </a:endParaRPr>
          </a:p>
          <a:p>
            <a:pPr marL="285750" indent="-285750">
              <a:lnSpc>
                <a:spcPct val="150000"/>
              </a:lnSpc>
              <a:buChar char="•"/>
            </a:pPr>
            <a:r>
              <a:rPr lang="es-ES_tradnl" sz="1800" dirty="0">
                <a:latin typeface="Calibri"/>
              </a:rPr>
              <a:t>Introducción a la planeación</a:t>
            </a:r>
          </a:p>
          <a:p>
            <a:pPr marL="285750" indent="-285750">
              <a:lnSpc>
                <a:spcPct val="150000"/>
              </a:lnSpc>
              <a:buChar char="•"/>
            </a:pPr>
            <a:r>
              <a:rPr lang="es-ES_tradnl" sz="1800" dirty="0">
                <a:latin typeface="Calibri"/>
              </a:rPr>
              <a:t>Planeación clásica</a:t>
            </a:r>
          </a:p>
          <a:p>
            <a:pPr marL="285750" indent="-285750">
              <a:lnSpc>
                <a:spcPct val="150000"/>
              </a:lnSpc>
              <a:buChar char="•"/>
            </a:pPr>
            <a:r>
              <a:rPr lang="es-ES_tradnl" sz="1800" dirty="0">
                <a:latin typeface="Calibri"/>
              </a:rPr>
              <a:t>Entrega 3</a:t>
            </a:r>
            <a:endParaRPr lang="en-US" dirty="0">
              <a:latin typeface="Calibri"/>
            </a:endParaRPr>
          </a:p>
        </p:txBody>
      </p:sp>
    </p:spTree>
    <p:extLst>
      <p:ext uri="{BB962C8B-B14F-4D97-AF65-F5344CB8AC3E}">
        <p14:creationId xmlns:p14="http://schemas.microsoft.com/office/powerpoint/2010/main" val="1824388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Contenido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1234791" y="982615"/>
            <a:ext cx="8162925" cy="42043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b="1" dirty="0">
                <a:solidFill>
                  <a:schemeClr val="accent5">
                    <a:lumMod val="49000"/>
                  </a:schemeClr>
                </a:solidFill>
                <a:latin typeface="Calibri"/>
              </a:rPr>
              <a:t>Clase 6: Problemas de optimización.</a:t>
            </a:r>
            <a:endParaRPr lang="en-US" sz="1800" b="1" dirty="0">
              <a:solidFill>
                <a:schemeClr val="accent5">
                  <a:lumMod val="49000"/>
                </a:schemeClr>
              </a:solidFill>
              <a:latin typeface="Calibri"/>
            </a:endParaRPr>
          </a:p>
          <a:p>
            <a:pPr marL="285750" indent="-285750">
              <a:lnSpc>
                <a:spcPct val="150000"/>
              </a:lnSpc>
              <a:buChar char="•"/>
            </a:pPr>
            <a:r>
              <a:rPr lang="es-ES" sz="1800" dirty="0">
                <a:latin typeface="Calibri"/>
              </a:rPr>
              <a:t>Hill </a:t>
            </a:r>
            <a:r>
              <a:rPr lang="es-ES" sz="1800" dirty="0" err="1">
                <a:latin typeface="Calibri"/>
              </a:rPr>
              <a:t>Climbing</a:t>
            </a:r>
            <a:endParaRPr lang="es-ES" sz="1800" dirty="0">
              <a:latin typeface="Calibri"/>
            </a:endParaRPr>
          </a:p>
          <a:p>
            <a:pPr marL="285750" indent="-285750">
              <a:lnSpc>
                <a:spcPct val="150000"/>
              </a:lnSpc>
              <a:buChar char="•"/>
            </a:pPr>
            <a:r>
              <a:rPr lang="es-ES" sz="1800" dirty="0" err="1">
                <a:latin typeface="Calibri"/>
              </a:rPr>
              <a:t>Simulated</a:t>
            </a:r>
            <a:r>
              <a:rPr lang="es-ES" sz="1800" dirty="0">
                <a:latin typeface="Calibri"/>
              </a:rPr>
              <a:t> </a:t>
            </a:r>
            <a:r>
              <a:rPr lang="es-ES" sz="1800" dirty="0" err="1">
                <a:latin typeface="Calibri"/>
              </a:rPr>
              <a:t>Annealing</a:t>
            </a:r>
            <a:endParaRPr lang="es-ES" sz="1800" dirty="0">
              <a:latin typeface="Calibri"/>
            </a:endParaRPr>
          </a:p>
          <a:p>
            <a:pPr marL="285750" lvl="1" indent="-285750">
              <a:lnSpc>
                <a:spcPct val="150000"/>
              </a:lnSpc>
              <a:buChar char="•"/>
            </a:pPr>
            <a:r>
              <a:rPr lang="es-ES" sz="1800" dirty="0" err="1">
                <a:latin typeface="Calibri"/>
              </a:rPr>
              <a:t>Genetic</a:t>
            </a:r>
            <a:r>
              <a:rPr lang="es-ES" sz="1800" dirty="0">
                <a:latin typeface="Calibri"/>
              </a:rPr>
              <a:t> </a:t>
            </a:r>
            <a:r>
              <a:rPr lang="es-ES" sz="1800" dirty="0" err="1">
                <a:latin typeface="Calibri"/>
              </a:rPr>
              <a:t>Algorithms</a:t>
            </a:r>
            <a:endParaRPr lang="es-ES" sz="1800" dirty="0">
              <a:latin typeface="Calibri"/>
            </a:endParaRPr>
          </a:p>
          <a:p>
            <a:pPr marL="285750" lvl="1" indent="-285750">
              <a:lnSpc>
                <a:spcPct val="150000"/>
              </a:lnSpc>
              <a:buChar char="•"/>
            </a:pPr>
            <a:r>
              <a:rPr lang="es-ES" sz="1800" dirty="0">
                <a:latin typeface="Calibri"/>
              </a:rPr>
              <a:t>Entrega 4</a:t>
            </a:r>
            <a:endParaRPr lang="en-US" sz="1800" dirty="0">
              <a:latin typeface="Calibri"/>
            </a:endParaRPr>
          </a:p>
          <a:p>
            <a:pPr>
              <a:lnSpc>
                <a:spcPct val="150000"/>
              </a:lnSpc>
            </a:pPr>
            <a:r>
              <a:rPr lang="es-ES_tradnl" sz="1800" b="1" dirty="0">
                <a:solidFill>
                  <a:schemeClr val="accent5">
                    <a:lumMod val="49000"/>
                  </a:schemeClr>
                </a:solidFill>
                <a:latin typeface="Calibri"/>
              </a:rPr>
              <a:t>Clase 7: Búsqueda Adversaria</a:t>
            </a:r>
          </a:p>
          <a:p>
            <a:pPr marL="285750" indent="-285750">
              <a:lnSpc>
                <a:spcPct val="150000"/>
              </a:lnSpc>
              <a:buFont typeface="Arial" panose="020B0604020202020204" pitchFamily="34" charset="0"/>
              <a:buChar char="•"/>
            </a:pPr>
            <a:r>
              <a:rPr lang="es-ES" sz="1800" dirty="0">
                <a:solidFill>
                  <a:schemeClr val="tx1"/>
                </a:solidFill>
                <a:latin typeface="Calibri"/>
              </a:rPr>
              <a:t>Introducción a la búsqueda adversaria</a:t>
            </a:r>
          </a:p>
          <a:p>
            <a:pPr marL="285750" indent="-285750">
              <a:lnSpc>
                <a:spcPct val="150000"/>
              </a:lnSpc>
              <a:buFont typeface="Arial" panose="020B0604020202020204" pitchFamily="34" charset="0"/>
              <a:buChar char="•"/>
            </a:pPr>
            <a:r>
              <a:rPr lang="es-ES" sz="1800" dirty="0" err="1">
                <a:solidFill>
                  <a:schemeClr val="tx1"/>
                </a:solidFill>
                <a:latin typeface="Calibri"/>
              </a:rPr>
              <a:t>MinMax</a:t>
            </a:r>
            <a:r>
              <a:rPr lang="es-ES" sz="1800" dirty="0">
                <a:solidFill>
                  <a:schemeClr val="tx1"/>
                </a:solidFill>
                <a:latin typeface="Calibri"/>
              </a:rPr>
              <a:t> </a:t>
            </a:r>
            <a:r>
              <a:rPr lang="es-ES" sz="1800" dirty="0" err="1">
                <a:solidFill>
                  <a:schemeClr val="tx1"/>
                </a:solidFill>
                <a:latin typeface="Calibri"/>
              </a:rPr>
              <a:t>search</a:t>
            </a:r>
            <a:r>
              <a:rPr lang="es-ES" sz="1800" dirty="0">
                <a:solidFill>
                  <a:schemeClr val="tx1"/>
                </a:solidFill>
                <a:latin typeface="Calibri"/>
              </a:rPr>
              <a:t> </a:t>
            </a:r>
            <a:r>
              <a:rPr lang="es-ES" sz="1800" dirty="0" err="1">
                <a:solidFill>
                  <a:schemeClr val="tx1"/>
                </a:solidFill>
                <a:latin typeface="Calibri"/>
              </a:rPr>
              <a:t>algoritm</a:t>
            </a:r>
            <a:endParaRPr lang="es-ES" sz="1800" dirty="0">
              <a:solidFill>
                <a:schemeClr val="tx1"/>
              </a:solidFill>
              <a:latin typeface="Calibri"/>
            </a:endParaRPr>
          </a:p>
          <a:p>
            <a:pPr marL="285750" indent="-285750">
              <a:lnSpc>
                <a:spcPct val="150000"/>
              </a:lnSpc>
              <a:buFont typeface="Arial" panose="020B0604020202020204" pitchFamily="34" charset="0"/>
              <a:buChar char="•"/>
            </a:pPr>
            <a:r>
              <a:rPr lang="es-ES" sz="1800" dirty="0">
                <a:solidFill>
                  <a:schemeClr val="tx1"/>
                </a:solidFill>
                <a:latin typeface="Calibri"/>
              </a:rPr>
              <a:t>Proyecto</a:t>
            </a:r>
            <a:endParaRPr lang="es-ES_tradnl" sz="1800" dirty="0">
              <a:solidFill>
                <a:schemeClr val="tx1"/>
              </a:solidFill>
              <a:latin typeface="Calibri"/>
            </a:endParaRPr>
          </a:p>
          <a:p>
            <a:pPr>
              <a:lnSpc>
                <a:spcPct val="150000"/>
              </a:lnSpc>
            </a:pPr>
            <a:endParaRPr lang="en-US" sz="1800" b="1" dirty="0">
              <a:solidFill>
                <a:schemeClr val="accent5">
                  <a:lumMod val="49000"/>
                </a:schemeClr>
              </a:solidFill>
              <a:latin typeface="Calibri"/>
            </a:endParaRPr>
          </a:p>
        </p:txBody>
      </p:sp>
    </p:spTree>
    <p:extLst>
      <p:ext uri="{BB962C8B-B14F-4D97-AF65-F5344CB8AC3E}">
        <p14:creationId xmlns:p14="http://schemas.microsoft.com/office/powerpoint/2010/main" val="1022762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Contenido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133474"/>
            <a:ext cx="8162925" cy="17697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s-ES_tradnl" sz="1800" b="1" dirty="0">
                <a:solidFill>
                  <a:schemeClr val="accent5">
                    <a:lumMod val="49000"/>
                  </a:schemeClr>
                </a:solidFill>
                <a:latin typeface="Calibri"/>
              </a:rPr>
              <a:t>Clase 8: Cierre.</a:t>
            </a:r>
          </a:p>
          <a:p>
            <a:pPr marL="285750" indent="-285750">
              <a:lnSpc>
                <a:spcPct val="150000"/>
              </a:lnSpc>
              <a:buFont typeface="Arial" panose="020B0604020202020204" pitchFamily="34" charset="0"/>
              <a:buChar char="•"/>
            </a:pPr>
            <a:r>
              <a:rPr lang="es-ES_tradnl" sz="1800" dirty="0">
                <a:solidFill>
                  <a:schemeClr val="tx1"/>
                </a:solidFill>
                <a:latin typeface="Calibri"/>
              </a:rPr>
              <a:t>Socialización de proyectos</a:t>
            </a:r>
          </a:p>
          <a:p>
            <a:pPr marL="285750" indent="-285750">
              <a:lnSpc>
                <a:spcPct val="150000"/>
              </a:lnSpc>
              <a:buFont typeface="Arial" panose="020B0604020202020204" pitchFamily="34" charset="0"/>
              <a:buChar char="•"/>
            </a:pPr>
            <a:r>
              <a:rPr lang="es-ES_tradnl" sz="1800" dirty="0">
                <a:solidFill>
                  <a:schemeClr val="tx1"/>
                </a:solidFill>
                <a:latin typeface="Calibri"/>
              </a:rPr>
              <a:t>Cierre del curso</a:t>
            </a:r>
            <a:endParaRPr lang="en-US" sz="1800" dirty="0">
              <a:solidFill>
                <a:schemeClr val="tx1"/>
              </a:solidFill>
              <a:latin typeface="Calibri"/>
            </a:endParaRPr>
          </a:p>
          <a:p>
            <a:endParaRPr lang="es-ES_tradnl" dirty="0"/>
          </a:p>
          <a:p>
            <a:endParaRPr lang="es-ES_tradnl" dirty="0"/>
          </a:p>
        </p:txBody>
      </p:sp>
    </p:spTree>
    <p:extLst>
      <p:ext uri="{BB962C8B-B14F-4D97-AF65-F5344CB8AC3E}">
        <p14:creationId xmlns:p14="http://schemas.microsoft.com/office/powerpoint/2010/main" val="2639979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Evaluación</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28724"/>
            <a:ext cx="8162925" cy="27829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200000"/>
              </a:lnSpc>
              <a:buChar char="•"/>
            </a:pPr>
            <a:r>
              <a:rPr lang="es-ES_tradnl" sz="1800" dirty="0">
                <a:solidFill>
                  <a:schemeClr val="tx1"/>
                </a:solidFill>
                <a:latin typeface="Calibri"/>
                <a:ea typeface="Calibri"/>
                <a:cs typeface="Calibri"/>
              </a:rPr>
              <a:t>Entrega 1 (</a:t>
            </a:r>
            <a:r>
              <a:rPr lang="es-CO" sz="1800" dirty="0">
                <a:solidFill>
                  <a:schemeClr val="tx1"/>
                </a:solidFill>
                <a:latin typeface="Calibri" panose="020F0502020204030204" pitchFamily="34" charset="0"/>
                <a:cs typeface="Calibri" panose="020F0502020204030204" pitchFamily="34" charset="0"/>
              </a:rPr>
              <a:t>Agentes de reflejo simple</a:t>
            </a:r>
            <a:r>
              <a:rPr lang="es-ES_tradnl" sz="1800" dirty="0">
                <a:solidFill>
                  <a:schemeClr val="tx1"/>
                </a:solidFill>
                <a:latin typeface="Calibri"/>
                <a:ea typeface="Calibri"/>
                <a:cs typeface="Calibri"/>
              </a:rPr>
              <a:t>)  17.5%</a:t>
            </a:r>
          </a:p>
          <a:p>
            <a:pPr marL="285750" indent="-285750">
              <a:lnSpc>
                <a:spcPct val="200000"/>
              </a:lnSpc>
              <a:buChar char="•"/>
            </a:pPr>
            <a:r>
              <a:rPr lang="es-ES_tradnl" sz="1800" dirty="0">
                <a:solidFill>
                  <a:schemeClr val="tx1"/>
                </a:solidFill>
                <a:latin typeface="Calibri"/>
                <a:ea typeface="Calibri"/>
                <a:cs typeface="Calibri"/>
              </a:rPr>
              <a:t>Entrega  2 (Problemas de búsqueda)  17.5% </a:t>
            </a:r>
          </a:p>
          <a:p>
            <a:pPr marL="285750" indent="-285750">
              <a:lnSpc>
                <a:spcPct val="200000"/>
              </a:lnSpc>
              <a:buChar char="•"/>
            </a:pPr>
            <a:r>
              <a:rPr lang="es-ES_tradnl" sz="1800" dirty="0">
                <a:solidFill>
                  <a:schemeClr val="tx1"/>
                </a:solidFill>
                <a:latin typeface="Calibri"/>
                <a:ea typeface="Calibri"/>
                <a:cs typeface="Calibri"/>
              </a:rPr>
              <a:t>Entrega 3 (Razonamiento y planeación) . 17.5% </a:t>
            </a:r>
          </a:p>
          <a:p>
            <a:pPr marL="285750" indent="-285750">
              <a:lnSpc>
                <a:spcPct val="200000"/>
              </a:lnSpc>
              <a:buChar char="•"/>
            </a:pPr>
            <a:r>
              <a:rPr lang="es-ES_tradnl" sz="1800" dirty="0">
                <a:solidFill>
                  <a:schemeClr val="tx1"/>
                </a:solidFill>
                <a:latin typeface="Calibri"/>
                <a:ea typeface="Calibri"/>
                <a:cs typeface="Calibri"/>
              </a:rPr>
              <a:t>Entrega 4 </a:t>
            </a:r>
            <a:r>
              <a:rPr lang="en-US" sz="1800" dirty="0">
                <a:solidFill>
                  <a:schemeClr val="tx1"/>
                </a:solidFill>
                <a:latin typeface="Calibri"/>
                <a:ea typeface="Calibri"/>
                <a:cs typeface="Calibri"/>
              </a:rPr>
              <a:t>(</a:t>
            </a:r>
            <a:r>
              <a:rPr lang="es-CO" sz="1800" noProof="0" dirty="0">
                <a:solidFill>
                  <a:schemeClr val="tx1"/>
                </a:solidFill>
                <a:latin typeface="Calibri"/>
                <a:ea typeface="Calibri"/>
                <a:cs typeface="Calibri"/>
              </a:rPr>
              <a:t>Problemas de optimización</a:t>
            </a:r>
            <a:r>
              <a:rPr lang="en-US" sz="1800" dirty="0">
                <a:solidFill>
                  <a:schemeClr val="tx1"/>
                </a:solidFill>
                <a:latin typeface="Calibri"/>
                <a:ea typeface="Calibri"/>
                <a:cs typeface="Calibri"/>
              </a:rPr>
              <a:t>)</a:t>
            </a:r>
            <a:r>
              <a:rPr lang="es-ES_tradnl" sz="1800" dirty="0">
                <a:solidFill>
                  <a:schemeClr val="tx1"/>
                </a:solidFill>
                <a:latin typeface="Calibri"/>
                <a:ea typeface="Calibri"/>
                <a:cs typeface="Calibri"/>
              </a:rPr>
              <a:t>. 17.5% </a:t>
            </a:r>
          </a:p>
          <a:p>
            <a:pPr marL="285750" indent="-285750">
              <a:lnSpc>
                <a:spcPct val="200000"/>
              </a:lnSpc>
              <a:buChar char="•"/>
            </a:pPr>
            <a:r>
              <a:rPr lang="es-ES_tradnl" sz="1800" dirty="0">
                <a:solidFill>
                  <a:schemeClr val="tx1"/>
                </a:solidFill>
                <a:latin typeface="Calibri"/>
                <a:ea typeface="Calibri"/>
                <a:cs typeface="Calibri"/>
              </a:rPr>
              <a:t>Proyecto final 30%</a:t>
            </a:r>
            <a:endParaRPr lang="es-ES_tradnl" dirty="0">
              <a:solidFill>
                <a:schemeClr val="tx1"/>
              </a:solidFill>
              <a:ea typeface="Calibri"/>
            </a:endParaRPr>
          </a:p>
        </p:txBody>
      </p:sp>
    </p:spTree>
    <p:extLst>
      <p:ext uri="{BB962C8B-B14F-4D97-AF65-F5344CB8AC3E}">
        <p14:creationId xmlns:p14="http://schemas.microsoft.com/office/powerpoint/2010/main" val="3144257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Dinámica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28724"/>
            <a:ext cx="8162925"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Char char="•"/>
            </a:pPr>
            <a:r>
              <a:rPr lang="es-ES_tradnl" sz="1800" dirty="0">
                <a:latin typeface="Calibri"/>
                <a:ea typeface="Calibri"/>
                <a:cs typeface="Calibri"/>
              </a:rPr>
              <a:t>Clases magistrales (60 ~ 90 minutos).</a:t>
            </a:r>
            <a:endParaRPr lang="en-US" dirty="0">
              <a:ea typeface="Calibri"/>
            </a:endParaRPr>
          </a:p>
          <a:p>
            <a:pPr marL="285750" indent="-285750">
              <a:lnSpc>
                <a:spcPct val="150000"/>
              </a:lnSpc>
              <a:buChar char="•"/>
            </a:pPr>
            <a:r>
              <a:rPr lang="es-ES_tradnl" sz="1800" dirty="0">
                <a:latin typeface="Calibri"/>
                <a:ea typeface="Calibri"/>
                <a:cs typeface="Calibri"/>
              </a:rPr>
              <a:t>Parte práctica (60 ~ 90 minutos).</a:t>
            </a:r>
            <a:endParaRPr lang="en-US" dirty="0">
              <a:ea typeface="Calibri"/>
              <a:cs typeface="Calibri"/>
            </a:endParaRPr>
          </a:p>
          <a:p>
            <a:pPr marL="285750" indent="-285750">
              <a:lnSpc>
                <a:spcPct val="150000"/>
              </a:lnSpc>
              <a:buChar char="•"/>
            </a:pPr>
            <a:r>
              <a:rPr lang="es-ES_tradnl" sz="1800" dirty="0">
                <a:latin typeface="Calibri"/>
                <a:ea typeface="Calibri"/>
                <a:cs typeface="Calibri"/>
              </a:rPr>
              <a:t>Desarrollo de proyecto: Agente Inteligente.</a:t>
            </a:r>
            <a:endParaRPr lang="en-US" dirty="0">
              <a:ea typeface="Calibri"/>
            </a:endParaRPr>
          </a:p>
          <a:p>
            <a:pPr marL="285750" indent="-285750">
              <a:lnSpc>
                <a:spcPct val="150000"/>
              </a:lnSpc>
              <a:buChar char="•"/>
            </a:pPr>
            <a:r>
              <a:rPr lang="es-ES_tradnl" sz="1800" dirty="0">
                <a:latin typeface="Calibri"/>
                <a:ea typeface="Calibri"/>
                <a:cs typeface="Calibri"/>
              </a:rPr>
              <a:t>Entregas.</a:t>
            </a:r>
            <a:endParaRPr lang="en-US" dirty="0"/>
          </a:p>
          <a:p>
            <a:endParaRPr lang="es-ES_tradnl" sz="1800" dirty="0">
              <a:latin typeface="Calibri"/>
            </a:endParaRPr>
          </a:p>
          <a:p>
            <a:endParaRPr lang="es-ES_tradnl" dirty="0"/>
          </a:p>
          <a:p>
            <a:endParaRPr lang="es-ES_tradnl" dirty="0"/>
          </a:p>
        </p:txBody>
      </p:sp>
    </p:spTree>
    <p:extLst>
      <p:ext uri="{BB962C8B-B14F-4D97-AF65-F5344CB8AC3E}">
        <p14:creationId xmlns:p14="http://schemas.microsoft.com/office/powerpoint/2010/main" val="3484990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DDDA35C7-E33D-8190-0E3E-F4000C72C726}"/>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r>
              <a:rPr lang="es" sz="2500" b="1" dirty="0">
                <a:solidFill>
                  <a:srgbClr val="FFFFFF"/>
                </a:solidFill>
                <a:latin typeface="Calibri"/>
                <a:ea typeface="Calibri"/>
                <a:cs typeface="Calibri"/>
                <a:sym typeface="Calibri"/>
              </a:rPr>
              <a:t>Objetivos del curso</a:t>
            </a:r>
            <a:endParaRPr lang="en-US" dirty="0"/>
          </a:p>
        </p:txBody>
      </p:sp>
      <p:sp>
        <p:nvSpPr>
          <p:cNvPr id="3" name="TextBox 2">
            <a:extLst>
              <a:ext uri="{FF2B5EF4-FFF2-40B4-BE49-F238E27FC236}">
                <a16:creationId xmlns:a16="http://schemas.microsoft.com/office/drawing/2014/main" id="{B40E639D-0CD8-EF2F-CEBB-617A02043EC5}"/>
              </a:ext>
            </a:extLst>
          </p:cNvPr>
          <p:cNvSpPr txBox="1"/>
          <p:nvPr/>
        </p:nvSpPr>
        <p:spPr>
          <a:xfrm>
            <a:off x="466724" y="1228724"/>
            <a:ext cx="8162925" cy="36995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Char char="•"/>
            </a:pPr>
            <a:r>
              <a:rPr lang="es-ES_tradnl" sz="1800" dirty="0">
                <a:latin typeface="Calibri"/>
                <a:ea typeface="Calibri"/>
                <a:cs typeface="Calibri"/>
              </a:rPr>
              <a:t>Comprender qué es la inteligencia artificial (IA) y sus principales definiciones.</a:t>
            </a:r>
            <a:endParaRPr lang="en-US" dirty="0">
              <a:ea typeface="Calibri"/>
            </a:endParaRPr>
          </a:p>
          <a:p>
            <a:pPr marL="285750" indent="-285750">
              <a:lnSpc>
                <a:spcPct val="150000"/>
              </a:lnSpc>
              <a:buChar char="•"/>
            </a:pPr>
            <a:r>
              <a:rPr lang="es-ES_tradnl" sz="1800" dirty="0">
                <a:latin typeface="Calibri"/>
                <a:ea typeface="Calibri"/>
                <a:cs typeface="Calibri"/>
              </a:rPr>
              <a:t>Conocer los campos de aplicación de la IA.</a:t>
            </a:r>
            <a:endParaRPr lang="en-US" dirty="0"/>
          </a:p>
          <a:p>
            <a:pPr marL="285750" indent="-285750">
              <a:lnSpc>
                <a:spcPct val="150000"/>
              </a:lnSpc>
              <a:buChar char="•"/>
            </a:pPr>
            <a:r>
              <a:rPr lang="es-ES_tradnl" sz="1800" dirty="0">
                <a:latin typeface="Calibri"/>
                <a:ea typeface="Calibri"/>
                <a:cs typeface="Calibri"/>
              </a:rPr>
              <a:t>Aplicar los conceptos base de la inteligencia artificial. Agentes y sus habilidades para: </a:t>
            </a:r>
            <a:endParaRPr lang="es-ES_tradnl" dirty="0">
              <a:ea typeface="Calibri"/>
            </a:endParaRPr>
          </a:p>
          <a:p>
            <a:pPr marL="1200150" lvl="2" indent="-285750">
              <a:lnSpc>
                <a:spcPct val="150000"/>
              </a:lnSpc>
              <a:buFont typeface="Arial"/>
              <a:buChar char="•"/>
            </a:pPr>
            <a:r>
              <a:rPr lang="es-ES_tradnl" sz="1800" dirty="0">
                <a:latin typeface="Calibri"/>
                <a:ea typeface="Calibri"/>
                <a:cs typeface="Calibri"/>
              </a:rPr>
              <a:t>Representación de conocimiento.</a:t>
            </a:r>
            <a:endParaRPr lang="es-ES_tradnl" dirty="0">
              <a:ea typeface="Calibri"/>
            </a:endParaRPr>
          </a:p>
          <a:p>
            <a:pPr marL="1200150" lvl="2" indent="-285750">
              <a:lnSpc>
                <a:spcPct val="150000"/>
              </a:lnSpc>
              <a:buFont typeface="Arial"/>
              <a:buChar char="•"/>
            </a:pPr>
            <a:r>
              <a:rPr lang="es-ES_tradnl" sz="1800" dirty="0">
                <a:latin typeface="Calibri"/>
                <a:ea typeface="Calibri"/>
                <a:cs typeface="Calibri"/>
              </a:rPr>
              <a:t>Razonamiento computacional.</a:t>
            </a:r>
            <a:endParaRPr lang="es-ES_tradnl" dirty="0">
              <a:ea typeface="Calibri"/>
            </a:endParaRPr>
          </a:p>
          <a:p>
            <a:pPr marL="1200150" lvl="2" indent="-285750">
              <a:lnSpc>
                <a:spcPct val="150000"/>
              </a:lnSpc>
              <a:buFont typeface="Arial"/>
              <a:buChar char="•"/>
            </a:pPr>
            <a:r>
              <a:rPr lang="es-ES_tradnl" sz="1800" dirty="0">
                <a:latin typeface="Calibri"/>
                <a:ea typeface="Calibri"/>
                <a:cs typeface="Calibri"/>
              </a:rPr>
              <a:t>Resolución de problemas.</a:t>
            </a:r>
          </a:p>
          <a:p>
            <a:pPr marL="1200150" lvl="2" indent="-285750">
              <a:lnSpc>
                <a:spcPct val="150000"/>
              </a:lnSpc>
              <a:buFont typeface="Arial"/>
              <a:buChar char="•"/>
            </a:pPr>
            <a:r>
              <a:rPr lang="es-ES_tradnl" sz="1800" dirty="0">
                <a:latin typeface="Calibri"/>
                <a:ea typeface="Calibri"/>
                <a:cs typeface="Calibri"/>
              </a:rPr>
              <a:t>Optimización </a:t>
            </a:r>
          </a:p>
          <a:p>
            <a:pPr marL="914400" lvl="2">
              <a:lnSpc>
                <a:spcPct val="150000"/>
              </a:lnSpc>
            </a:pPr>
            <a:endParaRPr lang="en-US" dirty="0">
              <a:ea typeface="Calibri"/>
            </a:endParaRPr>
          </a:p>
        </p:txBody>
      </p:sp>
    </p:spTree>
    <p:extLst>
      <p:ext uri="{BB962C8B-B14F-4D97-AF65-F5344CB8AC3E}">
        <p14:creationId xmlns:p14="http://schemas.microsoft.com/office/powerpoint/2010/main" val="813017797"/>
      </p:ext>
    </p:extLst>
  </p:cSld>
  <p:clrMapOvr>
    <a:masterClrMapping/>
  </p:clrMapOvr>
</p:sld>
</file>

<file path=ppt/theme/theme1.xml><?xml version="1.0" encoding="utf-8"?>
<a:theme xmlns:a="http://schemas.openxmlformats.org/drawingml/2006/main" name="TemaEafi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Eafit" id="{09A1FEDD-FD90-45E3-B814-1466AAC67C6F}" vid="{EC9E961C-D0DD-48BE-A67E-E9433C482F9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7FD85BBC776647B05795E539834121" ma:contentTypeVersion="0" ma:contentTypeDescription="Create a new document." ma:contentTypeScope="" ma:versionID="c9ea9dc20ea728ff1a5903745381ec7b">
  <xsd:schema xmlns:xsd="http://www.w3.org/2001/XMLSchema" xmlns:xs="http://www.w3.org/2001/XMLSchema" xmlns:p="http://schemas.microsoft.com/office/2006/metadata/properties" targetNamespace="http://schemas.microsoft.com/office/2006/metadata/properties" ma:root="true" ma:fieldsID="31d5eec3c12ee2e8127422d567928f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CC83721-8F6C-4B1E-9A67-ED58CCC2528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B75052E6-CB1D-41F2-A646-B8AFF253D3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0B1AFD38-5226-4A5C-8230-F10747B109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TemaEafit</Template>
  <TotalTime>1959</TotalTime>
  <Words>2071</Words>
  <Application>Microsoft Office PowerPoint</Application>
  <PresentationFormat>On-screen Show (16:9)</PresentationFormat>
  <Paragraphs>265</Paragraphs>
  <Slides>36</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-apple-system</vt:lpstr>
      <vt:lpstr>TemaEafit</vt:lpstr>
      <vt:lpstr>Introducción a la Inteligencia Artificial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Aprendizaje automático de cero a uno</dc:title>
  <dc:creator>YE JM</dc:creator>
  <cp:lastModifiedBy>YOMIN ESTIVEN JARAMILLO MUNERA</cp:lastModifiedBy>
  <cp:revision>719</cp:revision>
  <dcterms:modified xsi:type="dcterms:W3CDTF">2025-01-30T22:02:13Z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0x010100397FD85BBC776647B05795E539834121</vt:lpwstr>
  </property>
</Properties>
</file>